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16" r:id="rId1"/>
  </p:sldMasterIdLst>
  <p:notesMasterIdLst>
    <p:notesMasterId r:id="rId26"/>
  </p:notesMasterIdLst>
  <p:handoutMasterIdLst>
    <p:handoutMasterId r:id="rId27"/>
  </p:handoutMasterIdLst>
  <p:sldIdLst>
    <p:sldId id="277" r:id="rId2"/>
    <p:sldId id="279" r:id="rId3"/>
    <p:sldId id="278" r:id="rId4"/>
    <p:sldId id="280" r:id="rId5"/>
    <p:sldId id="281" r:id="rId6"/>
    <p:sldId id="282" r:id="rId7"/>
    <p:sldId id="283" r:id="rId8"/>
    <p:sldId id="284" r:id="rId9"/>
    <p:sldId id="290" r:id="rId10"/>
    <p:sldId id="285" r:id="rId11"/>
    <p:sldId id="300" r:id="rId12"/>
    <p:sldId id="286" r:id="rId13"/>
    <p:sldId id="291" r:id="rId14"/>
    <p:sldId id="292" r:id="rId15"/>
    <p:sldId id="293" r:id="rId16"/>
    <p:sldId id="294" r:id="rId17"/>
    <p:sldId id="295" r:id="rId18"/>
    <p:sldId id="296" r:id="rId19"/>
    <p:sldId id="297" r:id="rId20"/>
    <p:sldId id="298" r:id="rId21"/>
    <p:sldId id="299" r:id="rId22"/>
    <p:sldId id="287" r:id="rId23"/>
    <p:sldId id="288" r:id="rId24"/>
    <p:sldId id="289" r:id="rId2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64" d="100"/>
          <a:sy n="64" d="100"/>
        </p:scale>
        <p:origin x="67" y="36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5" d="100"/>
          <a:sy n="5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tya samal" userId="439664ca37632d69" providerId="LiveId" clId="{AF8C31B6-DA0F-460F-B51D-7BF52F139BAB}"/>
    <pc:docChg chg="addSld">
      <pc:chgData name="satya samal" userId="439664ca37632d69" providerId="LiveId" clId="{AF8C31B6-DA0F-460F-B51D-7BF52F139BAB}" dt="2025-04-11T15:19:23.757" v="0" actId="680"/>
      <pc:docMkLst>
        <pc:docMk/>
      </pc:docMkLst>
      <pc:sldChg chg="new">
        <pc:chgData name="satya samal" userId="439664ca37632d69" providerId="LiveId" clId="{AF8C31B6-DA0F-460F-B51D-7BF52F139BAB}" dt="2025-04-11T15:19:23.757" v="0" actId="680"/>
        <pc:sldMkLst>
          <pc:docMk/>
          <pc:sldMk cId="1185167547" sldId="300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25AFCF-88C1-DBFC-D361-3251418FC9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DA8F41-28BD-7DA5-1AD9-B491F691AF8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8E5053-3B7D-487E-9023-55AC9BC56A2C}" type="datetimeFigureOut">
              <a:rPr lang="en-IN" smtClean="0"/>
              <a:t>11-04-2025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E7DFC9-FFE6-BF11-E527-D2B0ACB1D59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4563FC-439A-728F-EFEF-3C0BF01C698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3A6A27-0A1B-4BFB-B443-05C4ABA8B9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53592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ACF72D1-2B1F-4A2D-B484-581C49B2112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42CE3-FD52-46E6-AB08-9D585EB607C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BFC9205E-6F37-4E3C-B746-DDE01A399CC1}" type="datetimeFigureOut">
              <a:rPr lang="en-US"/>
              <a:pPr>
                <a:defRPr/>
              </a:pPr>
              <a:t>4/11/2025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13DE9772-FAEF-41B2-9362-D8BB659E08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1CDBD9FD-32AB-409D-8A60-67854BB328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ECE55-FBCD-41B6-93E7-DA215DA531F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371CD-86D4-4FD7-98FB-69A9DF08C8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fld id="{A5FE7BDD-BAB9-4605-9C5E-2788BA1E3CD1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>
            <a:extLst>
              <a:ext uri="{FF2B5EF4-FFF2-40B4-BE49-F238E27FC236}">
                <a16:creationId xmlns:a16="http://schemas.microsoft.com/office/drawing/2014/main" id="{AD988A6B-F2D3-8FCF-4911-46F0B2CDD4B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Notes Placeholder 2">
            <a:extLst>
              <a:ext uri="{FF2B5EF4-FFF2-40B4-BE49-F238E27FC236}">
                <a16:creationId xmlns:a16="http://schemas.microsoft.com/office/drawing/2014/main" id="{AA80E63F-A78A-7B74-2BC3-40F77973BC1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IN" altLang="en-US"/>
          </a:p>
        </p:txBody>
      </p:sp>
      <p:sp>
        <p:nvSpPr>
          <p:cNvPr id="17412" name="Slide Number Placeholder 3">
            <a:extLst>
              <a:ext uri="{FF2B5EF4-FFF2-40B4-BE49-F238E27FC236}">
                <a16:creationId xmlns:a16="http://schemas.microsoft.com/office/drawing/2014/main" id="{174E616C-F52E-9B8E-7A9C-C5823DBEAF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AA401D9D-CB04-492D-B4A1-C17834CC1A41}" type="slidenum">
              <a:rPr lang="en-IN" altLang="en-US">
                <a:latin typeface="Calibri" panose="020F0502020204030204" pitchFamily="34" charset="0"/>
              </a:rPr>
              <a:pPr/>
              <a:t>1</a:t>
            </a:fld>
            <a:endParaRPr lang="en-I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8"/>
            <a:ext cx="7772400" cy="1470025"/>
          </a:xfrm>
          <a:prstGeom prst="rect">
            <a:avLst/>
          </a:prstGeom>
        </p:spPr>
        <p:txBody>
          <a:bodyPr lIns="77221" tIns="38611" rIns="77221" bIns="3861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1" y="3886200"/>
            <a:ext cx="6400800" cy="1752600"/>
          </a:xfrm>
          <a:prstGeom prst="rect">
            <a:avLst/>
          </a:prstGeom>
        </p:spPr>
        <p:txBody>
          <a:bodyPr lIns="77221" tIns="38611" rIns="77221" bIns="38611"/>
          <a:lstStyle>
            <a:lvl1pPr marL="0" indent="0" algn="ctr">
              <a:buNone/>
              <a:defRPr/>
            </a:lvl1pPr>
            <a:lvl2pPr marL="436376" indent="0" algn="ctr">
              <a:buNone/>
              <a:defRPr/>
            </a:lvl2pPr>
            <a:lvl3pPr marL="872753" indent="0" algn="ctr">
              <a:buNone/>
              <a:defRPr/>
            </a:lvl3pPr>
            <a:lvl4pPr marL="1309129" indent="0" algn="ctr">
              <a:buNone/>
              <a:defRPr/>
            </a:lvl4pPr>
            <a:lvl5pPr marL="1745505" indent="0" algn="ctr">
              <a:buNone/>
              <a:defRPr/>
            </a:lvl5pPr>
            <a:lvl6pPr marL="2181881" indent="0" algn="ctr">
              <a:buNone/>
              <a:defRPr/>
            </a:lvl6pPr>
            <a:lvl7pPr marL="2618258" indent="0" algn="ctr">
              <a:buNone/>
              <a:defRPr/>
            </a:lvl7pPr>
            <a:lvl8pPr marL="3054634" indent="0" algn="ctr">
              <a:buNone/>
              <a:defRPr/>
            </a:lvl8pPr>
            <a:lvl9pPr marL="3491011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843685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4856"/>
            <a:ext cx="8229600" cy="1142330"/>
          </a:xfrm>
          <a:prstGeom prst="rect">
            <a:avLst/>
          </a:prstGeom>
        </p:spPr>
        <p:txBody>
          <a:bodyPr lIns="77221" tIns="38611" rIns="77221" bIns="3861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1" y="1600871"/>
            <a:ext cx="8229600" cy="4525073"/>
          </a:xfrm>
          <a:prstGeom prst="rect">
            <a:avLst/>
          </a:prstGeom>
        </p:spPr>
        <p:txBody>
          <a:bodyPr vert="eaVert" lIns="77221" tIns="38611" rIns="77221" bIns="3861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4E57898-9AD0-DAB2-B7B3-776CBB0751D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 lIns="77221" tIns="38611" rIns="77221" bIns="38611"/>
          <a:lstStyle>
            <a:lvl1pPr eaLnBrk="1" hangingPunct="1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14E8C0E-DEBE-4E9D-C7DC-3DE34F2845C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 lIns="77221" tIns="38611" rIns="77221" bIns="38611"/>
          <a:lstStyle>
            <a:lvl1pPr eaLnBrk="1" hangingPunct="1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93943B5-0A13-535F-7071-D3C676E9396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 vert="horz" wrap="square" lIns="77221" tIns="38611" rIns="77221" bIns="38611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E444C81A-FEB6-4158-B4B1-6716E449A9D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4116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2" y="274640"/>
            <a:ext cx="2057400" cy="5851525"/>
          </a:xfrm>
          <a:prstGeom prst="rect">
            <a:avLst/>
          </a:prstGeom>
        </p:spPr>
        <p:txBody>
          <a:bodyPr vert="eaVert" lIns="77221" tIns="38611" rIns="77221" bIns="3861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  <a:prstGeom prst="rect">
            <a:avLst/>
          </a:prstGeom>
        </p:spPr>
        <p:txBody>
          <a:bodyPr vert="eaVert" lIns="77221" tIns="38611" rIns="77221" bIns="3861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BE7AB10-12C9-99C5-EEFF-32C4CCE55ED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 lIns="77221" tIns="38611" rIns="77221" bIns="38611"/>
          <a:lstStyle>
            <a:lvl1pPr eaLnBrk="1" hangingPunct="1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5DB4EEC-8FA3-CAE4-C3B1-9BA1A3AA407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 lIns="77221" tIns="38611" rIns="77221" bIns="38611"/>
          <a:lstStyle>
            <a:lvl1pPr eaLnBrk="1" hangingPunct="1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B9DC9FC-9388-2988-5C78-822D5C29E10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 vert="horz" wrap="square" lIns="77221" tIns="38611" rIns="77221" bIns="38611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E2206ED9-9585-4115-9894-5BB2BE3DC61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9232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3716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981200"/>
            <a:ext cx="40386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82B887-D57F-9599-F4C8-2F85C5F5E79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5562600" y="6400800"/>
            <a:ext cx="3001963" cy="274638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A501A-90E7-FD8E-D827-E064AEF18F4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1295400" y="6400800"/>
            <a:ext cx="4211638" cy="274638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D8B20D-AEC3-C5B6-25CA-42A538C7BAB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8639175" y="6515100"/>
            <a:ext cx="463550" cy="2730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C1599947-C69A-4360-9389-8C2BB9A206D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896566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371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981200"/>
            <a:ext cx="4038600" cy="1981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57200" y="4114800"/>
            <a:ext cx="4038600" cy="1981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3"/>
          </p:nvPr>
        </p:nvSpPr>
        <p:spPr>
          <a:xfrm>
            <a:off x="4648200" y="1981200"/>
            <a:ext cx="40386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1D12D859-13F8-DE9A-AEFE-14060CC0A8C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5562600" y="6400800"/>
            <a:ext cx="3001963" cy="274638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BD00A3B9-064F-F10D-5158-B44B1191419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1295400" y="6400800"/>
            <a:ext cx="4211638" cy="274638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E720657-02DF-EEB3-7B43-14B345F0769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8639175" y="6515100"/>
            <a:ext cx="463550" cy="2730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E896763C-BFD3-4746-B230-6939AA26D4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89290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D0C3BB38-57DB-A4B2-2F8C-131C71DD0E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57200" y="6324600"/>
            <a:ext cx="2895600" cy="365125"/>
          </a:xfrm>
          <a:prstGeom prst="rect">
            <a:avLst/>
          </a:prstGeom>
        </p:spPr>
        <p:txBody>
          <a:bodyPr/>
          <a:lstStyle>
            <a:lvl1pPr eaLnBrk="1" hangingPunct="1">
              <a:defRPr lang="en-IN" sz="1700" b="1" dirty="0" smtClean="0">
                <a:solidFill>
                  <a:schemeClr val="accent2"/>
                </a:solidFill>
              </a:defRPr>
            </a:lvl1pPr>
          </a:lstStyle>
          <a:p>
            <a:pPr>
              <a:defRPr/>
            </a:pPr>
            <a:r>
              <a:rPr lang="en-IN"/>
              <a:t>GROUP:2                                                                                               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89570225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4856"/>
            <a:ext cx="8229600" cy="1142330"/>
          </a:xfrm>
          <a:prstGeom prst="rect">
            <a:avLst/>
          </a:prstGeom>
        </p:spPr>
        <p:txBody>
          <a:bodyPr lIns="77221" tIns="38611" rIns="77221" bIns="38611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600871"/>
            <a:ext cx="8229600" cy="4525073"/>
          </a:xfrm>
          <a:prstGeom prst="rect">
            <a:avLst/>
          </a:prstGeom>
        </p:spPr>
        <p:txBody>
          <a:bodyPr lIns="77221" tIns="38611" rIns="77221" bIns="3861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EA315AA9-A9BA-724C-D525-F504EA440D4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388938" y="6245225"/>
            <a:ext cx="5308600" cy="476250"/>
          </a:xfrm>
          <a:prstGeom prst="rect">
            <a:avLst/>
          </a:prstGeom>
        </p:spPr>
        <p:txBody>
          <a:bodyPr lIns="77221" tIns="38611" rIns="77221" bIns="38611"/>
          <a:lstStyle>
            <a:lvl1pPr eaLnBrk="1" hangingPunct="1">
              <a:defRPr sz="1400" b="1" i="1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4221795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4" y="4406902"/>
            <a:ext cx="7772400" cy="1362075"/>
          </a:xfrm>
          <a:prstGeom prst="rect">
            <a:avLst/>
          </a:prstGeom>
        </p:spPr>
        <p:txBody>
          <a:bodyPr lIns="77221" tIns="38611" rIns="77221" bIns="38611" anchor="t"/>
          <a:lstStyle>
            <a:lvl1pPr algn="l">
              <a:defRPr sz="38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4" y="2906715"/>
            <a:ext cx="7772400" cy="1500187"/>
          </a:xfrm>
          <a:prstGeom prst="rect">
            <a:avLst/>
          </a:prstGeom>
        </p:spPr>
        <p:txBody>
          <a:bodyPr lIns="77221" tIns="38611" rIns="77221" bIns="38611" anchor="b"/>
          <a:lstStyle>
            <a:lvl1pPr marL="0" indent="0">
              <a:buNone/>
              <a:defRPr sz="1900"/>
            </a:lvl1pPr>
            <a:lvl2pPr marL="436376" indent="0">
              <a:buNone/>
              <a:defRPr sz="1700"/>
            </a:lvl2pPr>
            <a:lvl3pPr marL="872753" indent="0">
              <a:buNone/>
              <a:defRPr sz="1500"/>
            </a:lvl3pPr>
            <a:lvl4pPr marL="1309129" indent="0">
              <a:buNone/>
              <a:defRPr sz="1400"/>
            </a:lvl4pPr>
            <a:lvl5pPr marL="1745505" indent="0">
              <a:buNone/>
              <a:defRPr sz="1400"/>
            </a:lvl5pPr>
            <a:lvl6pPr marL="2181881" indent="0">
              <a:buNone/>
              <a:defRPr sz="1400"/>
            </a:lvl6pPr>
            <a:lvl7pPr marL="2618258" indent="0">
              <a:buNone/>
              <a:defRPr sz="1400"/>
            </a:lvl7pPr>
            <a:lvl8pPr marL="3054634" indent="0">
              <a:buNone/>
              <a:defRPr sz="1400"/>
            </a:lvl8pPr>
            <a:lvl9pPr marL="3491011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A070CAC-98FC-161D-E5E3-B2873A6F99C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 lIns="77221" tIns="38611" rIns="77221" bIns="38611"/>
          <a:lstStyle>
            <a:lvl1pPr eaLnBrk="1" hangingPunct="1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AF67CED-F255-4BD5-FA88-04AE3140AD0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 lIns="77221" tIns="38611" rIns="77221" bIns="38611"/>
          <a:lstStyle>
            <a:lvl1pPr eaLnBrk="1" hangingPunct="1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501688D-A69C-11BC-8D56-24F3199CA6D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 vert="horz" wrap="square" lIns="77221" tIns="38611" rIns="77221" bIns="38611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DE042777-B990-4E1E-A357-DA06CBBCA3E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7375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4856"/>
            <a:ext cx="8229600" cy="1142330"/>
          </a:xfrm>
          <a:prstGeom prst="rect">
            <a:avLst/>
          </a:prstGeom>
        </p:spPr>
        <p:txBody>
          <a:bodyPr lIns="77221" tIns="38611" rIns="77221" bIns="3861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  <a:prstGeom prst="rect">
            <a:avLst/>
          </a:prstGeom>
        </p:spPr>
        <p:txBody>
          <a:bodyPr lIns="77221" tIns="38611" rIns="77221" bIns="38611"/>
          <a:lstStyle>
            <a:lvl1pPr>
              <a:defRPr sz="2700"/>
            </a:lvl1pPr>
            <a:lvl2pPr>
              <a:defRPr sz="23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1" y="1600202"/>
            <a:ext cx="4038600" cy="4525963"/>
          </a:xfrm>
          <a:prstGeom prst="rect">
            <a:avLst/>
          </a:prstGeom>
        </p:spPr>
        <p:txBody>
          <a:bodyPr lIns="77221" tIns="38611" rIns="77221" bIns="38611"/>
          <a:lstStyle>
            <a:lvl1pPr>
              <a:defRPr sz="2700"/>
            </a:lvl1pPr>
            <a:lvl2pPr>
              <a:defRPr sz="23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1CEF39-1100-5A98-1C24-DA4EED33697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 lIns="77221" tIns="38611" rIns="77221" bIns="38611"/>
          <a:lstStyle>
            <a:lvl1pPr eaLnBrk="1" hangingPunct="1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DA902F-77B4-92DD-11C3-8CB07524DD9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 lIns="77221" tIns="38611" rIns="77221" bIns="38611"/>
          <a:lstStyle>
            <a:lvl1pPr eaLnBrk="1" hangingPunct="1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3E422D-FA2A-290A-FAD3-250F1D29DF4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 vert="horz" wrap="square" lIns="77221" tIns="38611" rIns="77221" bIns="38611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A64B010E-1B11-41EB-8264-FDA03F115E0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32532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4856"/>
            <a:ext cx="8229600" cy="1142330"/>
          </a:xfrm>
          <a:prstGeom prst="rect">
            <a:avLst/>
          </a:prstGeom>
        </p:spPr>
        <p:txBody>
          <a:bodyPr lIns="77221" tIns="38611" rIns="77221" bIns="38611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7" cy="639762"/>
          </a:xfrm>
          <a:prstGeom prst="rect">
            <a:avLst/>
          </a:prstGeom>
        </p:spPr>
        <p:txBody>
          <a:bodyPr lIns="77221" tIns="38611" rIns="77221" bIns="38611" anchor="b"/>
          <a:lstStyle>
            <a:lvl1pPr marL="0" indent="0">
              <a:buNone/>
              <a:defRPr sz="2300" b="1"/>
            </a:lvl1pPr>
            <a:lvl2pPr marL="436376" indent="0">
              <a:buNone/>
              <a:defRPr sz="1900" b="1"/>
            </a:lvl2pPr>
            <a:lvl3pPr marL="872753" indent="0">
              <a:buNone/>
              <a:defRPr sz="1700" b="1"/>
            </a:lvl3pPr>
            <a:lvl4pPr marL="1309129" indent="0">
              <a:buNone/>
              <a:defRPr sz="1500" b="1"/>
            </a:lvl4pPr>
            <a:lvl5pPr marL="1745505" indent="0">
              <a:buNone/>
              <a:defRPr sz="1500" b="1"/>
            </a:lvl5pPr>
            <a:lvl6pPr marL="2181881" indent="0">
              <a:buNone/>
              <a:defRPr sz="1500" b="1"/>
            </a:lvl6pPr>
            <a:lvl7pPr marL="2618258" indent="0">
              <a:buNone/>
              <a:defRPr sz="1500" b="1"/>
            </a:lvl7pPr>
            <a:lvl8pPr marL="3054634" indent="0">
              <a:buNone/>
              <a:defRPr sz="1500" b="1"/>
            </a:lvl8pPr>
            <a:lvl9pPr marL="3491011" indent="0">
              <a:buNone/>
              <a:defRPr sz="15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6"/>
            <a:ext cx="4040187" cy="3951288"/>
          </a:xfrm>
          <a:prstGeom prst="rect">
            <a:avLst/>
          </a:prstGeom>
        </p:spPr>
        <p:txBody>
          <a:bodyPr lIns="77221" tIns="38611" rIns="77221" bIns="38611"/>
          <a:lstStyle>
            <a:lvl1pPr>
              <a:defRPr sz="23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535113"/>
            <a:ext cx="4041774" cy="639762"/>
          </a:xfrm>
          <a:prstGeom prst="rect">
            <a:avLst/>
          </a:prstGeom>
        </p:spPr>
        <p:txBody>
          <a:bodyPr lIns="77221" tIns="38611" rIns="77221" bIns="38611" anchor="b"/>
          <a:lstStyle>
            <a:lvl1pPr marL="0" indent="0">
              <a:buNone/>
              <a:defRPr sz="2300" b="1"/>
            </a:lvl1pPr>
            <a:lvl2pPr marL="436376" indent="0">
              <a:buNone/>
              <a:defRPr sz="1900" b="1"/>
            </a:lvl2pPr>
            <a:lvl3pPr marL="872753" indent="0">
              <a:buNone/>
              <a:defRPr sz="1700" b="1"/>
            </a:lvl3pPr>
            <a:lvl4pPr marL="1309129" indent="0">
              <a:buNone/>
              <a:defRPr sz="1500" b="1"/>
            </a:lvl4pPr>
            <a:lvl5pPr marL="1745505" indent="0">
              <a:buNone/>
              <a:defRPr sz="1500" b="1"/>
            </a:lvl5pPr>
            <a:lvl6pPr marL="2181881" indent="0">
              <a:buNone/>
              <a:defRPr sz="1500" b="1"/>
            </a:lvl6pPr>
            <a:lvl7pPr marL="2618258" indent="0">
              <a:buNone/>
              <a:defRPr sz="1500" b="1"/>
            </a:lvl7pPr>
            <a:lvl8pPr marL="3054634" indent="0">
              <a:buNone/>
              <a:defRPr sz="1500" b="1"/>
            </a:lvl8pPr>
            <a:lvl9pPr marL="3491011" indent="0">
              <a:buNone/>
              <a:defRPr sz="15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2174876"/>
            <a:ext cx="4041774" cy="3951288"/>
          </a:xfrm>
          <a:prstGeom prst="rect">
            <a:avLst/>
          </a:prstGeom>
        </p:spPr>
        <p:txBody>
          <a:bodyPr lIns="77221" tIns="38611" rIns="77221" bIns="38611"/>
          <a:lstStyle>
            <a:lvl1pPr>
              <a:defRPr sz="23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DA09D4E4-8016-B2BF-2EFE-32F3A01ACE2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 lIns="77221" tIns="38611" rIns="77221" bIns="38611"/>
          <a:lstStyle>
            <a:lvl1pPr eaLnBrk="1" hangingPunct="1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5BDD4CF9-9867-B03F-31E6-8A7E76A3940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 lIns="77221" tIns="38611" rIns="77221" bIns="38611"/>
          <a:lstStyle>
            <a:lvl1pPr eaLnBrk="1" hangingPunct="1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2D9D7141-CABC-12AB-1FFD-1DDDFE26812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 vert="horz" wrap="square" lIns="77221" tIns="38611" rIns="77221" bIns="38611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E45926D4-AA52-45A7-B728-04B5D3FBF52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86388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4856"/>
            <a:ext cx="8229600" cy="1142330"/>
          </a:xfrm>
          <a:prstGeom prst="rect">
            <a:avLst/>
          </a:prstGeom>
        </p:spPr>
        <p:txBody>
          <a:bodyPr lIns="77221" tIns="38611" rIns="77221" bIns="3861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625399C2-F1CE-9CA1-CB90-E1AD8D73D20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 lIns="77221" tIns="38611" rIns="77221" bIns="38611"/>
          <a:lstStyle>
            <a:lvl1pPr eaLnBrk="1" hangingPunct="1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51C0C1E9-66F9-BBF3-56FA-6CFEA6C68E5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 lIns="77221" tIns="38611" rIns="77221" bIns="38611"/>
          <a:lstStyle>
            <a:lvl1pPr eaLnBrk="1" hangingPunct="1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D443FEE9-45BE-0274-B06E-4DAAB1D2630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 vert="horz" wrap="square" lIns="77221" tIns="38611" rIns="77221" bIns="38611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EC4656A7-7CC7-43C2-8E24-6D36C7ECA5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69367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D2912A1A-06A6-727C-0B50-B85432625E7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 lIns="77221" tIns="38611" rIns="77221" bIns="38611"/>
          <a:lstStyle>
            <a:lvl1pPr eaLnBrk="1" hangingPunct="1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05012D8C-2E0D-D2FB-CDEB-B335CBE0586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 lIns="77221" tIns="38611" rIns="77221" bIns="38611"/>
          <a:lstStyle>
            <a:lvl1pPr eaLnBrk="1" hangingPunct="1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5F863C79-333E-1600-CE5F-08F41ABDB7D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 vert="horz" wrap="square" lIns="77221" tIns="38611" rIns="77221" bIns="38611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12C2501D-0C33-4D4F-B4A6-380D2F33239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9873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  <a:prstGeom prst="rect">
            <a:avLst/>
          </a:prstGeom>
        </p:spPr>
        <p:txBody>
          <a:bodyPr lIns="77221" tIns="38611" rIns="77221" bIns="38611" anchor="b"/>
          <a:lstStyle>
            <a:lvl1pPr algn="l">
              <a:defRPr sz="19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2" y="273052"/>
            <a:ext cx="5111749" cy="5853113"/>
          </a:xfrm>
          <a:prstGeom prst="rect">
            <a:avLst/>
          </a:prstGeom>
        </p:spPr>
        <p:txBody>
          <a:bodyPr lIns="77221" tIns="38611" rIns="77221" bIns="38611"/>
          <a:lstStyle>
            <a:lvl1pPr>
              <a:defRPr sz="3000"/>
            </a:lvl1pPr>
            <a:lvl2pPr>
              <a:defRPr sz="2700"/>
            </a:lvl2pPr>
            <a:lvl3pPr>
              <a:defRPr sz="23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  <a:prstGeom prst="rect">
            <a:avLst/>
          </a:prstGeom>
        </p:spPr>
        <p:txBody>
          <a:bodyPr lIns="77221" tIns="38611" rIns="77221" bIns="38611"/>
          <a:lstStyle>
            <a:lvl1pPr marL="0" indent="0">
              <a:buNone/>
              <a:defRPr sz="1400"/>
            </a:lvl1pPr>
            <a:lvl2pPr marL="436376" indent="0">
              <a:buNone/>
              <a:defRPr sz="1200"/>
            </a:lvl2pPr>
            <a:lvl3pPr marL="872753" indent="0">
              <a:buNone/>
              <a:defRPr sz="900"/>
            </a:lvl3pPr>
            <a:lvl4pPr marL="1309129" indent="0">
              <a:buNone/>
              <a:defRPr sz="800"/>
            </a:lvl4pPr>
            <a:lvl5pPr marL="1745505" indent="0">
              <a:buNone/>
              <a:defRPr sz="800"/>
            </a:lvl5pPr>
            <a:lvl6pPr marL="2181881" indent="0">
              <a:buNone/>
              <a:defRPr sz="800"/>
            </a:lvl6pPr>
            <a:lvl7pPr marL="2618258" indent="0">
              <a:buNone/>
              <a:defRPr sz="800"/>
            </a:lvl7pPr>
            <a:lvl8pPr marL="3054634" indent="0">
              <a:buNone/>
              <a:defRPr sz="800"/>
            </a:lvl8pPr>
            <a:lvl9pPr marL="3491011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B232B9-1689-854B-945C-D4B991385F2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 lIns="77221" tIns="38611" rIns="77221" bIns="38611"/>
          <a:lstStyle>
            <a:lvl1pPr eaLnBrk="1" hangingPunct="1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5625F8-0A62-30F4-1335-AB88AF0243A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 lIns="77221" tIns="38611" rIns="77221" bIns="38611"/>
          <a:lstStyle>
            <a:lvl1pPr eaLnBrk="1" hangingPunct="1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B92FB7-A6A0-5284-1BA6-06709D866A6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 vert="horz" wrap="square" lIns="77221" tIns="38611" rIns="77221" bIns="38611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62C549BA-EC2D-427F-AD82-0CCD62572F0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76597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7" y="4800601"/>
            <a:ext cx="5486400" cy="566738"/>
          </a:xfrm>
          <a:prstGeom prst="rect">
            <a:avLst/>
          </a:prstGeom>
        </p:spPr>
        <p:txBody>
          <a:bodyPr lIns="77221" tIns="38611" rIns="77221" bIns="38611" anchor="b"/>
          <a:lstStyle>
            <a:lvl1pPr algn="l">
              <a:defRPr sz="19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7" y="612776"/>
            <a:ext cx="5486400" cy="4114800"/>
          </a:xfrm>
          <a:prstGeom prst="rect">
            <a:avLst/>
          </a:prstGeom>
        </p:spPr>
        <p:txBody>
          <a:bodyPr lIns="77221" tIns="38611" rIns="77221" bIns="38611"/>
          <a:lstStyle>
            <a:lvl1pPr marL="0" indent="0">
              <a:buNone/>
              <a:defRPr sz="3000"/>
            </a:lvl1pPr>
            <a:lvl2pPr marL="436376" indent="0">
              <a:buNone/>
              <a:defRPr sz="2700"/>
            </a:lvl2pPr>
            <a:lvl3pPr marL="872753" indent="0">
              <a:buNone/>
              <a:defRPr sz="2300"/>
            </a:lvl3pPr>
            <a:lvl4pPr marL="1309129" indent="0">
              <a:buNone/>
              <a:defRPr sz="1900"/>
            </a:lvl4pPr>
            <a:lvl5pPr marL="1745505" indent="0">
              <a:buNone/>
              <a:defRPr sz="1900"/>
            </a:lvl5pPr>
            <a:lvl6pPr marL="2181881" indent="0">
              <a:buNone/>
              <a:defRPr sz="1900"/>
            </a:lvl6pPr>
            <a:lvl7pPr marL="2618258" indent="0">
              <a:buNone/>
              <a:defRPr sz="1900"/>
            </a:lvl7pPr>
            <a:lvl8pPr marL="3054634" indent="0">
              <a:buNone/>
              <a:defRPr sz="1900"/>
            </a:lvl8pPr>
            <a:lvl9pPr marL="3491011" indent="0">
              <a:buNone/>
              <a:defRPr sz="19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7" y="5367339"/>
            <a:ext cx="5486400" cy="804862"/>
          </a:xfrm>
          <a:prstGeom prst="rect">
            <a:avLst/>
          </a:prstGeom>
        </p:spPr>
        <p:txBody>
          <a:bodyPr lIns="77221" tIns="38611" rIns="77221" bIns="38611"/>
          <a:lstStyle>
            <a:lvl1pPr marL="0" indent="0">
              <a:buNone/>
              <a:defRPr sz="1400"/>
            </a:lvl1pPr>
            <a:lvl2pPr marL="436376" indent="0">
              <a:buNone/>
              <a:defRPr sz="1200"/>
            </a:lvl2pPr>
            <a:lvl3pPr marL="872753" indent="0">
              <a:buNone/>
              <a:defRPr sz="900"/>
            </a:lvl3pPr>
            <a:lvl4pPr marL="1309129" indent="0">
              <a:buNone/>
              <a:defRPr sz="800"/>
            </a:lvl4pPr>
            <a:lvl5pPr marL="1745505" indent="0">
              <a:buNone/>
              <a:defRPr sz="800"/>
            </a:lvl5pPr>
            <a:lvl6pPr marL="2181881" indent="0">
              <a:buNone/>
              <a:defRPr sz="800"/>
            </a:lvl6pPr>
            <a:lvl7pPr marL="2618258" indent="0">
              <a:buNone/>
              <a:defRPr sz="800"/>
            </a:lvl7pPr>
            <a:lvl8pPr marL="3054634" indent="0">
              <a:buNone/>
              <a:defRPr sz="800"/>
            </a:lvl8pPr>
            <a:lvl9pPr marL="3491011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C30005-61D3-6455-529F-60EBE544315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 lIns="77221" tIns="38611" rIns="77221" bIns="38611"/>
          <a:lstStyle>
            <a:lvl1pPr eaLnBrk="1" hangingPunct="1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74487-B5E7-5FC5-77F2-4325CF9C25F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 lIns="77221" tIns="38611" rIns="77221" bIns="38611"/>
          <a:lstStyle>
            <a:lvl1pPr eaLnBrk="1" hangingPunct="1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E4C2F8-926A-7707-2824-BBFD259E369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 vert="horz" wrap="square" lIns="77221" tIns="38611" rIns="77221" bIns="38611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EF63FBF7-AECE-46C4-97BA-8D4DAA07751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3229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4D232F5B-E3D8-4063-BF26-A41173C61D9D}"/>
              </a:ext>
            </a:extLst>
          </p:cNvPr>
          <p:cNvSpPr txBox="1">
            <a:spLocks/>
          </p:cNvSpPr>
          <p:nvPr/>
        </p:nvSpPr>
        <p:spPr bwMode="auto">
          <a:xfrm>
            <a:off x="0" y="50800"/>
            <a:ext cx="8001000" cy="685800"/>
          </a:xfrm>
          <a:prstGeom prst="rect">
            <a:avLst/>
          </a:prstGeom>
          <a:noFill/>
          <a:ln>
            <a:noFill/>
          </a:ln>
        </p:spPr>
        <p:txBody>
          <a:bodyPr lIns="87275" tIns="43638" rIns="87275" bIns="43638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en-US" sz="1900" b="1" dirty="0">
                <a:solidFill>
                  <a:srgbClr val="FF0000"/>
                </a:solidFill>
              </a:rPr>
              <a:t> Learning Project-II Presentation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954B34-8124-4819-B67A-87459CA466BC}"/>
              </a:ext>
            </a:extLst>
          </p:cNvPr>
          <p:cNvSpPr txBox="1"/>
          <p:nvPr/>
        </p:nvSpPr>
        <p:spPr>
          <a:xfrm>
            <a:off x="-1" y="762000"/>
            <a:ext cx="791808" cy="5498690"/>
          </a:xfrm>
          <a:prstGeom prst="rect">
            <a:avLst/>
          </a:prstGeom>
          <a:solidFill>
            <a:srgbClr val="0101FF"/>
          </a:solidFill>
          <a:ln>
            <a:solidFill>
              <a:srgbClr val="0066FF"/>
            </a:solidFill>
          </a:ln>
        </p:spPr>
        <p:txBody>
          <a:bodyPr vert="vert270" lIns="87275" tIns="43638" rIns="87275" bIns="43638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bg1"/>
                </a:solidFill>
                <a:latin typeface="Arial Black" pitchFamily="34" charset="0"/>
                <a:cs typeface="Arial" charset="0"/>
              </a:rPr>
              <a:t>Gandhi Institute of Engineering and Technology University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2752017-0B1D-4BDC-8009-ECEFEE320787}"/>
              </a:ext>
            </a:extLst>
          </p:cNvPr>
          <p:cNvCxnSpPr/>
          <p:nvPr/>
        </p:nvCxnSpPr>
        <p:spPr>
          <a:xfrm>
            <a:off x="0" y="714375"/>
            <a:ext cx="9144000" cy="0"/>
          </a:xfrm>
          <a:prstGeom prst="line">
            <a:avLst/>
          </a:prstGeom>
          <a:ln w="76200" cmpd="sng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8EF1F40-9EDC-4D44-BD80-B4F4A18AB8BC}"/>
              </a:ext>
            </a:extLst>
          </p:cNvPr>
          <p:cNvCxnSpPr/>
          <p:nvPr/>
        </p:nvCxnSpPr>
        <p:spPr>
          <a:xfrm>
            <a:off x="0" y="6259513"/>
            <a:ext cx="9144000" cy="0"/>
          </a:xfrm>
          <a:prstGeom prst="line">
            <a:avLst/>
          </a:prstGeom>
          <a:ln w="76200" cmpd="sng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2" name="TextBox 16">
            <a:extLst>
              <a:ext uri="{FF2B5EF4-FFF2-40B4-BE49-F238E27FC236}">
                <a16:creationId xmlns:a16="http://schemas.microsoft.com/office/drawing/2014/main" id="{1BE29BA8-1169-456F-9C0C-E1AFAE525F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55950" y="6324600"/>
            <a:ext cx="3024188" cy="339725"/>
          </a:xfrm>
          <a:prstGeom prst="rect">
            <a:avLst/>
          </a:prstGeom>
          <a:noFill/>
          <a:ln>
            <a:noFill/>
          </a:ln>
        </p:spPr>
        <p:txBody>
          <a:bodyPr lIns="77221" tIns="38611" rIns="77221" bIns="38611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defRPr/>
            </a:pPr>
            <a:fld id="{0AE901D5-8647-4B76-96A7-4CF2597E6332}" type="datetime5">
              <a:rPr lang="en-US" altLang="en-US" sz="1700" b="1" smtClean="0">
                <a:solidFill>
                  <a:schemeClr val="accent2"/>
                </a:solidFill>
              </a:rPr>
              <a:pPr algn="ctr" eaLnBrk="1" hangingPunct="1">
                <a:defRPr/>
              </a:pPr>
              <a:t>11-Apr-25</a:t>
            </a:fld>
            <a:endParaRPr lang="en-IN" altLang="en-US" b="1" dirty="0">
              <a:solidFill>
                <a:schemeClr val="accent2"/>
              </a:solidFill>
            </a:endParaRPr>
          </a:p>
        </p:txBody>
      </p:sp>
      <p:pic>
        <p:nvPicPr>
          <p:cNvPr id="2" name="Picture 1" descr="A logo with text and images&#10;&#10;Description automatically generated">
            <a:extLst>
              <a:ext uri="{FF2B5EF4-FFF2-40B4-BE49-F238E27FC236}">
                <a16:creationId xmlns:a16="http://schemas.microsoft.com/office/drawing/2014/main" id="{ADB71155-757A-9C43-4492-C586C3648347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0" y="-63500"/>
            <a:ext cx="914400" cy="914400"/>
          </a:xfrm>
          <a:prstGeom prst="rect">
            <a:avLst/>
          </a:prstGeom>
        </p:spPr>
      </p:pic>
      <p:sp>
        <p:nvSpPr>
          <p:cNvPr id="5" name="TextBox 16">
            <a:extLst>
              <a:ext uri="{FF2B5EF4-FFF2-40B4-BE49-F238E27FC236}">
                <a16:creationId xmlns:a16="http://schemas.microsoft.com/office/drawing/2014/main" id="{4B4AC280-690B-6E79-891A-665C12521C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180138" y="6324600"/>
            <a:ext cx="3024188" cy="339725"/>
          </a:xfrm>
          <a:prstGeom prst="rect">
            <a:avLst/>
          </a:prstGeom>
          <a:noFill/>
          <a:ln>
            <a:noFill/>
          </a:ln>
        </p:spPr>
        <p:txBody>
          <a:bodyPr lIns="77221" tIns="38611" rIns="77221" bIns="38611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defRPr/>
            </a:pPr>
            <a:fld id="{51783D72-7C43-4DA8-B499-5ED54D370BFB}" type="slidenum">
              <a:rPr lang="en-US" altLang="en-US" sz="1700" b="1" smtClean="0">
                <a:solidFill>
                  <a:schemeClr val="accent2"/>
                </a:solidFill>
              </a:rPr>
              <a:t>‹#›</a:t>
            </a:fld>
            <a:endParaRPr lang="en-IN" altLang="en-US" b="1" dirty="0">
              <a:solidFill>
                <a:schemeClr val="accent2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99" r:id="rId1"/>
    <p:sldLayoutId id="2147484500" r:id="rId2"/>
    <p:sldLayoutId id="2147484501" r:id="rId3"/>
    <p:sldLayoutId id="2147484502" r:id="rId4"/>
    <p:sldLayoutId id="2147484503" r:id="rId5"/>
    <p:sldLayoutId id="2147484504" r:id="rId6"/>
    <p:sldLayoutId id="2147484505" r:id="rId7"/>
    <p:sldLayoutId id="2147484506" r:id="rId8"/>
    <p:sldLayoutId id="2147484507" r:id="rId9"/>
    <p:sldLayoutId id="2147484508" r:id="rId10"/>
    <p:sldLayoutId id="2147484509" r:id="rId11"/>
    <p:sldLayoutId id="2147484510" r:id="rId12"/>
    <p:sldLayoutId id="2147484511" r:id="rId13"/>
    <p:sldLayoutId id="2147484512" r:id="rId14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charset="0"/>
        </a:defRPr>
      </a:lvl5pPr>
      <a:lvl6pPr marL="436376" algn="ctr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charset="0"/>
        </a:defRPr>
      </a:lvl6pPr>
      <a:lvl7pPr marL="872753" algn="ctr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charset="0"/>
        </a:defRPr>
      </a:lvl7pPr>
      <a:lvl8pPr marL="1309129" algn="ctr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charset="0"/>
        </a:defRPr>
      </a:lvl8pPr>
      <a:lvl9pPr marL="1745505" algn="ctr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charset="0"/>
        </a:defRPr>
      </a:lvl9pPr>
    </p:titleStyle>
    <p:bodyStyle>
      <a:lvl1pPr marL="327025" indent="-327025" algn="l" rtl="0" eaLnBrk="0" fontAlgn="base" hangingPunct="0">
        <a:spcBef>
          <a:spcPct val="20000"/>
        </a:spcBef>
        <a:spcAft>
          <a:spcPct val="0"/>
        </a:spcAft>
        <a:buChar char="•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706438" indent="-271463" algn="l" rtl="0" eaLnBrk="0" fontAlgn="base" hangingPunct="0">
        <a:spcBef>
          <a:spcPct val="20000"/>
        </a:spcBef>
        <a:spcAft>
          <a:spcPct val="0"/>
        </a:spcAft>
        <a:buChar char="–"/>
        <a:defRPr sz="2700">
          <a:solidFill>
            <a:schemeClr val="tx1"/>
          </a:solidFill>
          <a:latin typeface="+mn-lt"/>
        </a:defRPr>
      </a:lvl2pPr>
      <a:lvl3pPr marL="1089025" indent="-215900" algn="l" rtl="0" eaLnBrk="0" fontAlgn="base" hangingPunct="0">
        <a:spcBef>
          <a:spcPct val="20000"/>
        </a:spcBef>
        <a:spcAft>
          <a:spcPct val="0"/>
        </a:spcAft>
        <a:buChar char="•"/>
        <a:defRPr sz="2300">
          <a:solidFill>
            <a:schemeClr val="tx1"/>
          </a:solidFill>
          <a:latin typeface="+mn-lt"/>
        </a:defRPr>
      </a:lvl3pPr>
      <a:lvl4pPr marL="1525588" indent="-215900" algn="l" rtl="0" eaLnBrk="0" fontAlgn="base" hangingPunct="0">
        <a:spcBef>
          <a:spcPct val="20000"/>
        </a:spcBef>
        <a:spcAft>
          <a:spcPct val="0"/>
        </a:spcAft>
        <a:buChar char="–"/>
        <a:defRPr sz="1900">
          <a:solidFill>
            <a:schemeClr val="tx1"/>
          </a:solidFill>
          <a:latin typeface="+mn-lt"/>
        </a:defRPr>
      </a:lvl4pPr>
      <a:lvl5pPr marL="1962150" indent="-215900" algn="l" rtl="0" eaLnBrk="0" fontAlgn="base" hangingPunct="0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</a:defRPr>
      </a:lvl5pPr>
      <a:lvl6pPr marL="2400070" indent="-218188" algn="l" rtl="0" eaLnBrk="1" fontAlgn="base" hangingPunct="1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</a:defRPr>
      </a:lvl6pPr>
      <a:lvl7pPr marL="2836446" indent="-218188" algn="l" rtl="0" eaLnBrk="1" fontAlgn="base" hangingPunct="1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</a:defRPr>
      </a:lvl7pPr>
      <a:lvl8pPr marL="3272823" indent="-218188" algn="l" rtl="0" eaLnBrk="1" fontAlgn="base" hangingPunct="1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</a:defRPr>
      </a:lvl8pPr>
      <a:lvl9pPr marL="3709199" indent="-218188" algn="l" rtl="0" eaLnBrk="1" fontAlgn="base" hangingPunct="1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872753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36376" algn="l" defTabSz="872753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72753" algn="l" defTabSz="872753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09129" algn="l" defTabSz="872753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45505" algn="l" defTabSz="872753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81881" algn="l" defTabSz="872753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618258" algn="l" defTabSz="872753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054634" algn="l" defTabSz="872753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491011" algn="l" defTabSz="872753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87A9F70-1EF0-4396-B7E5-1EED8B606150}"/>
              </a:ext>
            </a:extLst>
          </p:cNvPr>
          <p:cNvSpPr/>
          <p:nvPr/>
        </p:nvSpPr>
        <p:spPr>
          <a:xfrm>
            <a:off x="684213" y="765175"/>
            <a:ext cx="8459787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4000" b="1" spc="200" dirty="0">
              <a:ln w="29210">
                <a:solidFill>
                  <a:schemeClr val="accent3">
                    <a:tint val="10000"/>
                  </a:schemeClr>
                </a:solidFill>
              </a:ln>
              <a:solidFill>
                <a:schemeClr val="accent6"/>
              </a:solidFill>
              <a:effectLst>
                <a:innerShdw blurRad="50800" dist="50800" dir="8100000">
                  <a:srgbClr val="7D7D7D">
                    <a:alpha val="73000"/>
                  </a:srgbClr>
                </a:innerShdw>
              </a:effectLst>
              <a:latin typeface="+mn-lt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D246B5-5C67-4572-A1F4-7DDABA8D798E}"/>
              </a:ext>
            </a:extLst>
          </p:cNvPr>
          <p:cNvSpPr/>
          <p:nvPr/>
        </p:nvSpPr>
        <p:spPr>
          <a:xfrm>
            <a:off x="785813" y="4791075"/>
            <a:ext cx="2357437" cy="523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800" b="1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rgbClr val="0070C0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  <a:latin typeface="+mn-lt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B0F2A5-F6A9-401A-B8F1-7696CA83A6B1}"/>
              </a:ext>
            </a:extLst>
          </p:cNvPr>
          <p:cNvSpPr/>
          <p:nvPr/>
        </p:nvSpPr>
        <p:spPr>
          <a:xfrm>
            <a:off x="228600" y="4619623"/>
            <a:ext cx="4962525" cy="1415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hangingPunct="1">
              <a:defRPr/>
            </a:pPr>
            <a:r>
              <a:rPr lang="en-US" sz="2000" b="1" dirty="0">
                <a:solidFill>
                  <a:schemeClr val="accent2">
                    <a:lumMod val="75000"/>
                  </a:schemeClr>
                </a:solidFill>
                <a:latin typeface="Arial" charset="0"/>
                <a:cs typeface="Arial" charset="0"/>
              </a:rPr>
              <a:t>Presented by:</a:t>
            </a:r>
          </a:p>
          <a:p>
            <a:pPr algn="ctr" eaLnBrk="1" hangingPunct="1">
              <a:defRPr/>
            </a:pPr>
            <a:r>
              <a:rPr lang="en-IN" sz="1600" b="1" dirty="0">
                <a:solidFill>
                  <a:srgbClr val="00B0F0"/>
                </a:solidFill>
                <a:latin typeface="Bell MT" panose="02020503060305020303" pitchFamily="18" charset="0"/>
                <a:cs typeface="Arial" charset="0"/>
              </a:rPr>
              <a:t>SATYA PRAKASH SAMAL (</a:t>
            </a:r>
            <a:r>
              <a:rPr lang="en-US" sz="1600" b="1" dirty="0">
                <a:solidFill>
                  <a:srgbClr val="00B0F0"/>
                </a:solidFill>
                <a:latin typeface="Bell MT" panose="02020503060305020303" pitchFamily="18" charset="0"/>
                <a:cs typeface="Arial" charset="0"/>
              </a:rPr>
              <a:t>23CSEDS019)</a:t>
            </a:r>
          </a:p>
          <a:p>
            <a:pPr algn="ctr" eaLnBrk="1" hangingPunct="1">
              <a:defRPr/>
            </a:pPr>
            <a:r>
              <a:rPr lang="en-IN" sz="1600" b="1" dirty="0">
                <a:latin typeface="Bell MT" panose="02020503060305020303" pitchFamily="18" charset="0"/>
                <a:cs typeface="Arial" charset="0"/>
              </a:rPr>
              <a:t>SWAPNAJIT BARIK (</a:t>
            </a:r>
            <a:r>
              <a:rPr lang="en-US" sz="1600" b="1" dirty="0">
                <a:latin typeface="Bell MT" panose="02020503060305020303" pitchFamily="18" charset="0"/>
                <a:cs typeface="Arial" charset="0"/>
              </a:rPr>
              <a:t>23CSEDS030)</a:t>
            </a:r>
          </a:p>
          <a:p>
            <a:pPr algn="ctr" eaLnBrk="1" hangingPunct="1">
              <a:defRPr/>
            </a:pPr>
            <a:r>
              <a:rPr lang="en-IN" sz="1600" b="1" dirty="0">
                <a:latin typeface="Bell MT" panose="02020503060305020303" pitchFamily="18" charset="0"/>
                <a:cs typeface="Arial" charset="0"/>
              </a:rPr>
              <a:t>CHANDAN DAS (</a:t>
            </a:r>
            <a:r>
              <a:rPr lang="en-US" sz="1600" b="1" dirty="0">
                <a:latin typeface="Bell MT" panose="02020503060305020303" pitchFamily="18" charset="0"/>
                <a:cs typeface="Arial" charset="0"/>
              </a:rPr>
              <a:t>23CSEDS017)</a:t>
            </a:r>
          </a:p>
          <a:p>
            <a:pPr algn="ctr" eaLnBrk="1" hangingPunct="1">
              <a:defRPr/>
            </a:pPr>
            <a:endParaRPr lang="en-US" b="1" dirty="0">
              <a:latin typeface="Arial" charset="0"/>
              <a:cs typeface="Arial" charset="0"/>
            </a:endParaRPr>
          </a:p>
        </p:txBody>
      </p:sp>
      <p:sp>
        <p:nvSpPr>
          <p:cNvPr id="16390" name="Rectangle 11">
            <a:extLst>
              <a:ext uri="{FF2B5EF4-FFF2-40B4-BE49-F238E27FC236}">
                <a16:creationId xmlns:a16="http://schemas.microsoft.com/office/drawing/2014/main" id="{0354405D-2145-5AE2-CAB3-8198D76766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4375" y="3429000"/>
            <a:ext cx="22860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457200">
              <a:tabLst>
                <a:tab pos="42481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tabLst>
                <a:tab pos="42481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tabLst>
                <a:tab pos="42481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tabLst>
                <a:tab pos="42481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tabLst>
                <a:tab pos="42481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42481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42481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42481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42481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endParaRPr lang="en-US" altLang="en-US" i="1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9B17EE-55BE-43AF-96F8-04CCCD160FB0}"/>
              </a:ext>
            </a:extLst>
          </p:cNvPr>
          <p:cNvSpPr/>
          <p:nvPr/>
        </p:nvSpPr>
        <p:spPr>
          <a:xfrm>
            <a:off x="4114800" y="4619623"/>
            <a:ext cx="5343525" cy="113877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sz="2000" b="1" dirty="0">
                <a:solidFill>
                  <a:schemeClr val="accent2">
                    <a:lumMod val="75000"/>
                  </a:schemeClr>
                </a:solidFill>
                <a:latin typeface="Arial" charset="0"/>
                <a:cs typeface="Arial" charset="0"/>
              </a:rPr>
              <a:t>Guided  by:</a:t>
            </a:r>
          </a:p>
          <a:p>
            <a:pPr algn="ctr" eaLnBrk="1" hangingPunct="1">
              <a:defRPr/>
            </a:pPr>
            <a:r>
              <a:rPr lang="en-US" sz="1600" b="1" dirty="0">
                <a:latin typeface="Arial" charset="0"/>
                <a:cs typeface="Arial" charset="0"/>
              </a:rPr>
              <a:t>Mr. Sujit Kumar Patro</a:t>
            </a:r>
          </a:p>
          <a:p>
            <a:pPr algn="ctr" eaLnBrk="1" hangingPunct="1">
              <a:defRPr/>
            </a:pPr>
            <a:r>
              <a:rPr lang="en-US" sz="1600" b="1" dirty="0">
                <a:latin typeface="Arial" charset="0"/>
                <a:cs typeface="Arial" charset="0"/>
              </a:rPr>
              <a:t>Assistant Professor</a:t>
            </a:r>
          </a:p>
          <a:p>
            <a:pPr algn="ctr" eaLnBrk="1" hangingPunct="1">
              <a:defRPr/>
            </a:pPr>
            <a:r>
              <a:rPr lang="en-US" sz="1600" b="1" dirty="0">
                <a:latin typeface="Arial" charset="0"/>
                <a:cs typeface="Arial" charset="0"/>
              </a:rPr>
              <a:t>Department of Computer Science &amp; Engineering</a:t>
            </a:r>
          </a:p>
        </p:txBody>
      </p:sp>
      <p:pic>
        <p:nvPicPr>
          <p:cNvPr id="3" name="Picture 2" descr="A logo for a university&#10;&#10;Description automatically generated">
            <a:extLst>
              <a:ext uri="{FF2B5EF4-FFF2-40B4-BE49-F238E27FC236}">
                <a16:creationId xmlns:a16="http://schemas.microsoft.com/office/drawing/2014/main" id="{80512187-74AA-1BD0-4E86-E772166AAF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6908" y="2205035"/>
            <a:ext cx="1914396" cy="1682751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DCE0B29-8AA4-DF6B-2FD6-635CB8F7E9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9575" y="6324600"/>
            <a:ext cx="2895600" cy="365125"/>
          </a:xfrm>
        </p:spPr>
        <p:txBody>
          <a:bodyPr/>
          <a:lstStyle/>
          <a:p>
            <a:pPr>
              <a:defRPr/>
            </a:pPr>
            <a:r>
              <a:rPr lang="en-IN" dirty="0"/>
              <a:t>GROUP:3                                                                                                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4A59B3B-0555-D0FA-63AA-FFA2DDBC68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6464425"/>
              </p:ext>
            </p:extLst>
          </p:nvPr>
        </p:nvGraphicFramePr>
        <p:xfrm>
          <a:off x="838200" y="930295"/>
          <a:ext cx="8305800" cy="1041377"/>
        </p:xfrm>
        <a:graphic>
          <a:graphicData uri="http://schemas.openxmlformats.org/drawingml/2006/table">
            <a:tbl>
              <a:tblPr>
                <a:tableStyleId>{F5AB1C69-6EDB-4FF4-983F-18BD219EF322}</a:tableStyleId>
              </a:tblPr>
              <a:tblGrid>
                <a:gridCol w="8305800">
                  <a:extLst>
                    <a:ext uri="{9D8B030D-6E8A-4147-A177-3AD203B41FA5}">
                      <a16:colId xmlns:a16="http://schemas.microsoft.com/office/drawing/2014/main" val="4017490243"/>
                    </a:ext>
                  </a:extLst>
                </a:gridCol>
              </a:tblGrid>
              <a:tr h="1041377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800" b="1" i="0" u="none" strike="noStrike" dirty="0">
                          <a:effectLst/>
                          <a:latin typeface="Bell MT" panose="02020503060305020303" pitchFamily="18" charset="0"/>
                        </a:rPr>
                        <a:t>Crime Rates &amp; Literacy Level in Global Trends :</a:t>
                      </a:r>
                    </a:p>
                    <a:p>
                      <a:pPr algn="ctr" fontAlgn="ctr"/>
                      <a:r>
                        <a:rPr lang="en-IN" sz="2800" b="1" i="0" u="none" strike="noStrike" dirty="0">
                          <a:effectLst/>
                          <a:latin typeface="Bell MT" panose="02020503060305020303" pitchFamily="18" charset="0"/>
                        </a:rPr>
                        <a:t>A Statistical Analysis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02170924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D92BF-38DC-B6EA-895A-BED123D848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47800"/>
            <a:ext cx="8305801" cy="3733129"/>
          </a:xfrm>
        </p:spPr>
        <p:txBody>
          <a:bodyPr/>
          <a:lstStyle/>
          <a:p>
            <a:pPr algn="just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latin typeface="Bell MT" panose="02020503060305020303" pitchFamily="18" charset="0"/>
              </a:rPr>
              <a:t>We have the data of 38 Countries Globally.</a:t>
            </a:r>
          </a:p>
          <a:p>
            <a:pPr algn="just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latin typeface="Bell MT" panose="02020503060305020303" pitchFamily="18" charset="0"/>
              </a:rPr>
              <a:t>The selection of countries was done based on High income , Middle income , low income &amp; island countries.</a:t>
            </a:r>
          </a:p>
          <a:p>
            <a:pPr algn="just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latin typeface="Bell MT" panose="02020503060305020303" pitchFamily="18" charset="0"/>
              </a:rPr>
              <a:t>There are 4 Crime Categories </a:t>
            </a:r>
          </a:p>
          <a:p>
            <a:pPr marL="0" indent="0" algn="just">
              <a:buClr>
                <a:srgbClr val="00B0F0"/>
              </a:buClr>
              <a:buNone/>
            </a:pPr>
            <a:r>
              <a:rPr lang="en-US" sz="2000" dirty="0">
                <a:latin typeface="Bell MT" panose="02020503060305020303" pitchFamily="18" charset="0"/>
              </a:rPr>
              <a:t>                                      I. Homicide</a:t>
            </a:r>
          </a:p>
          <a:p>
            <a:pPr marL="0" indent="0" algn="just">
              <a:buClr>
                <a:srgbClr val="00B0F0"/>
              </a:buClr>
              <a:buNone/>
            </a:pPr>
            <a:r>
              <a:rPr lang="en-US" sz="2000" dirty="0">
                <a:latin typeface="Bell MT" panose="02020503060305020303" pitchFamily="18" charset="0"/>
              </a:rPr>
              <a:t>                                      ii.Corruption</a:t>
            </a:r>
          </a:p>
          <a:p>
            <a:pPr marL="0" indent="0" algn="just">
              <a:buClr>
                <a:srgbClr val="00B0F0"/>
              </a:buClr>
              <a:buNone/>
            </a:pPr>
            <a:r>
              <a:rPr lang="en-US" sz="2000" dirty="0">
                <a:latin typeface="Bell MT" panose="02020503060305020303" pitchFamily="18" charset="0"/>
              </a:rPr>
              <a:t>                                      iii.Theft</a:t>
            </a:r>
          </a:p>
          <a:p>
            <a:pPr marL="0" indent="0" algn="just">
              <a:buClr>
                <a:srgbClr val="00B0F0"/>
              </a:buClr>
              <a:buNone/>
            </a:pPr>
            <a:r>
              <a:rPr lang="en-US" sz="2000" dirty="0">
                <a:latin typeface="Bell MT" panose="02020503060305020303" pitchFamily="18" charset="0"/>
              </a:rPr>
              <a:t>                                      </a:t>
            </a:r>
            <a:r>
              <a:rPr lang="en-US" sz="2000" dirty="0" err="1">
                <a:latin typeface="Bell MT" panose="02020503060305020303" pitchFamily="18" charset="0"/>
              </a:rPr>
              <a:t>iv.Sexual</a:t>
            </a:r>
            <a:r>
              <a:rPr lang="en-US" sz="2000" dirty="0">
                <a:latin typeface="Bell MT" panose="02020503060305020303" pitchFamily="18" charset="0"/>
              </a:rPr>
              <a:t> Violence </a:t>
            </a:r>
          </a:p>
          <a:p>
            <a:pPr algn="just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sz="2000" dirty="0">
                <a:latin typeface="Bell MT" panose="02020503060305020303" pitchFamily="18" charset="0"/>
              </a:rPr>
              <a:t>We have collected the data of crime rate &amp; literacy rate with a interval of 10 years from (1990-2020) because these are not one of the high frequency indicators</a:t>
            </a:r>
            <a:r>
              <a:rPr lang="en-US" sz="1600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03C929-F2A2-1650-1F1C-6378A8EFC9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81000" y="6381750"/>
            <a:ext cx="5308600" cy="476250"/>
          </a:xfrm>
        </p:spPr>
        <p:txBody>
          <a:bodyPr/>
          <a:lstStyle/>
          <a:p>
            <a:pPr>
              <a:defRPr/>
            </a:pPr>
            <a:r>
              <a:rPr lang="en-US" dirty="0"/>
              <a:t>GROUP:3                                     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71913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CBB44-4BDF-3133-9475-F109D021B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739AD8-C5BE-4D3F-F050-E64B6DE515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266257-E3DD-5442-CB0A-40DB80A039D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185167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5D58B-D85F-895A-4016-729BC5CA4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32056"/>
            <a:ext cx="8229600" cy="1142330"/>
          </a:xfrm>
        </p:spPr>
        <p:txBody>
          <a:bodyPr/>
          <a:lstStyle/>
          <a:p>
            <a:r>
              <a:rPr lang="en-US" sz="3600" b="1" dirty="0">
                <a:latin typeface="Bell MT" panose="02020503060305020303" pitchFamily="18" charset="0"/>
              </a:rPr>
              <a:t>RESULTS &amp; OUTCOMES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507CDE-F01B-D4DF-E2BC-278A1A7C67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81000" y="6352203"/>
            <a:ext cx="5308600" cy="476250"/>
          </a:xfrm>
        </p:spPr>
        <p:txBody>
          <a:bodyPr/>
          <a:lstStyle/>
          <a:p>
            <a:pPr>
              <a:defRPr/>
            </a:pPr>
            <a:r>
              <a:rPr lang="en-US" dirty="0"/>
              <a:t>GROUP:3                                                                                               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EFC2EA0A-572A-2FCD-777C-B9D5A3286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00" y="1295400"/>
            <a:ext cx="8229600" cy="4587091"/>
          </a:xfrm>
        </p:spPr>
      </p:pic>
    </p:spTree>
    <p:extLst>
      <p:ext uri="{BB962C8B-B14F-4D97-AF65-F5344CB8AC3E}">
        <p14:creationId xmlns:p14="http://schemas.microsoft.com/office/powerpoint/2010/main" val="2528629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12447-1EB6-D7E0-EF6D-D9729BBC1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609600"/>
            <a:ext cx="8229600" cy="1142330"/>
          </a:xfrm>
        </p:spPr>
        <p:txBody>
          <a:bodyPr/>
          <a:lstStyle/>
          <a:p>
            <a:r>
              <a:rPr lang="en-US" dirty="0"/>
              <a:t>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77613-84B4-F1A8-48E3-2D2DCF33D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371600"/>
            <a:ext cx="8305799" cy="4525073"/>
          </a:xfrm>
        </p:spPr>
        <p:txBody>
          <a:bodyPr/>
          <a:lstStyle/>
          <a:p>
            <a:pPr>
              <a:buNone/>
            </a:pPr>
            <a:r>
              <a:rPr lang="en-US" sz="2400" dirty="0"/>
              <a:t>📉 </a:t>
            </a:r>
            <a:r>
              <a:rPr lang="en-US" sz="2400" b="1" dirty="0"/>
              <a:t>Theft Dominates but Declines</a:t>
            </a:r>
            <a:r>
              <a:rPr lang="en-US" sz="2400" dirty="0"/>
              <a:t> – Theft has the highest crime rate but showed a decline until 2005 before stabilizing.</a:t>
            </a:r>
          </a:p>
          <a:p>
            <a:pPr>
              <a:buNone/>
            </a:pPr>
            <a:r>
              <a:rPr lang="en-US" sz="2400" dirty="0"/>
              <a:t>📈 </a:t>
            </a:r>
            <a:r>
              <a:rPr lang="en-US" sz="2400" b="1" dirty="0"/>
              <a:t>Rising Sexual Violence</a:t>
            </a:r>
            <a:r>
              <a:rPr lang="en-US" sz="2400" dirty="0"/>
              <a:t> – Cases have increased significantly since 2000, indicating a concerning trend.</a:t>
            </a:r>
          </a:p>
          <a:p>
            <a:pPr>
              <a:buNone/>
            </a:pPr>
            <a:r>
              <a:rPr lang="en-US" sz="2400" dirty="0"/>
              <a:t>⚖️ </a:t>
            </a:r>
            <a:r>
              <a:rPr lang="en-US" sz="2400" b="1" dirty="0"/>
              <a:t>Homicide &amp; Corruption Stay Low</a:t>
            </a:r>
            <a:r>
              <a:rPr lang="en-US" sz="2400" dirty="0"/>
              <a:t> – These crimes remain relatively stable with minimal fluctuations.</a:t>
            </a:r>
          </a:p>
          <a:p>
            <a:r>
              <a:rPr lang="en-US" sz="2400" dirty="0"/>
              <a:t>🔄 </a:t>
            </a:r>
            <a:r>
              <a:rPr lang="en-US" sz="2400" b="1" dirty="0"/>
              <a:t>2000 Dip in Crime Rates</a:t>
            </a:r>
            <a:r>
              <a:rPr lang="en-US" sz="2400" dirty="0"/>
              <a:t> – A noticeable drop in most crimes around 2000 suggests possible policy shifts or law enforcement improvements.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9BC61D-C2FC-EE8E-707D-5ABA5BA6492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40135101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81E32-D360-10C2-9C2A-2156800F4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90930"/>
            <a:ext cx="8229600" cy="1142330"/>
          </a:xfrm>
        </p:spPr>
        <p:txBody>
          <a:bodyPr/>
          <a:lstStyle/>
          <a:p>
            <a:r>
              <a:rPr lang="en-US" dirty="0"/>
              <a:t>Impact of Literacy Rate on Crime Rate in Peru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6AD6784-B120-7924-49B0-DE05D808F8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1865648"/>
            <a:ext cx="8077200" cy="411480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CF31F8-35E1-5D39-C184-92D76200F20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1234100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80E3C-D820-4AA8-FBB1-18807ECEE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695961"/>
            <a:ext cx="8229600" cy="1142330"/>
          </a:xfrm>
        </p:spPr>
        <p:txBody>
          <a:bodyPr/>
          <a:lstStyle/>
          <a:p>
            <a:r>
              <a:rPr lang="en-US" dirty="0"/>
              <a:t>INSIGHTS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9A9667-6A87-DFB7-F199-F114A0F4AE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BD6037-0F61-3BC3-E291-30617B63F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600200"/>
            <a:ext cx="8229600" cy="3239834"/>
          </a:xfrm>
        </p:spPr>
        <p:txBody>
          <a:bodyPr/>
          <a:lstStyle/>
          <a:p>
            <a:pPr algn="just"/>
            <a:r>
              <a:rPr lang="en-US" sz="2000" b="1" dirty="0"/>
              <a:t>Crime Rate Fluctuation</a:t>
            </a:r>
            <a:r>
              <a:rPr lang="en-US" sz="2000" dirty="0"/>
              <a:t> 📉📈: </a:t>
            </a:r>
            <a:r>
              <a:rPr lang="en-US" sz="1800" dirty="0"/>
              <a:t>The crime rate in Peru declined from 1990 to 2000 but started rising again, peaking sharply in 2020.</a:t>
            </a:r>
          </a:p>
          <a:p>
            <a:pPr algn="just"/>
            <a:endParaRPr lang="en-US" sz="1800" dirty="0"/>
          </a:p>
          <a:p>
            <a:pPr algn="just"/>
            <a:r>
              <a:rPr lang="en-US" sz="2000" b="1" dirty="0"/>
              <a:t>Literacy Rate Stability</a:t>
            </a:r>
            <a:r>
              <a:rPr lang="en-US" sz="2000" dirty="0"/>
              <a:t> 📊:Literacy rate remained consistently high with only a slight increase over time.</a:t>
            </a:r>
          </a:p>
          <a:p>
            <a:pPr marL="0" indent="0" algn="just">
              <a:buNone/>
            </a:pPr>
            <a:endParaRPr lang="en-US" sz="2000" dirty="0"/>
          </a:p>
          <a:p>
            <a:pPr algn="just"/>
            <a:r>
              <a:rPr lang="en-US" sz="2000" b="1" dirty="0"/>
              <a:t>No Direct Impact?</a:t>
            </a:r>
            <a:r>
              <a:rPr lang="en-US" sz="2000" dirty="0"/>
              <a:t> 🤔:</a:t>
            </a:r>
            <a:r>
              <a:rPr lang="en-US" sz="1800" dirty="0"/>
              <a:t>Despite a rising literacy rate, crime rates increased after 2000, suggesting other socio-economic factors might be influencing crime trends.</a:t>
            </a:r>
          </a:p>
          <a:p>
            <a:pPr algn="just"/>
            <a:endParaRPr lang="en-US" sz="1800" dirty="0"/>
          </a:p>
          <a:p>
            <a:pPr algn="just"/>
            <a:r>
              <a:rPr lang="en-US" sz="2000" b="1" dirty="0"/>
              <a:t>Upward Trend Crime Rate </a:t>
            </a:r>
            <a:r>
              <a:rPr lang="en-US" sz="2000" dirty="0"/>
              <a:t>📈</a:t>
            </a:r>
            <a:r>
              <a:rPr lang="en-US" sz="2000" b="1" dirty="0"/>
              <a:t>: </a:t>
            </a:r>
            <a:r>
              <a:rPr lang="en-US" sz="1800" dirty="0"/>
              <a:t>There’s a sharp 48% increase in crime rate from 2010-2020.</a:t>
            </a:r>
            <a:endParaRPr lang="en-US" sz="3200" b="1" dirty="0"/>
          </a:p>
          <a:p>
            <a:pPr marL="0" indent="0" algn="just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9577351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F317E-AED2-4EDF-6A83-2CEA8F17D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874" y="651210"/>
            <a:ext cx="8229600" cy="1142330"/>
          </a:xfrm>
        </p:spPr>
        <p:txBody>
          <a:bodyPr/>
          <a:lstStyle/>
          <a:p>
            <a:r>
              <a:rPr lang="en-US" dirty="0"/>
              <a:t>Crime Rate Vs Literacy Rate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4474DB3-1CAE-FC1F-D8E6-095AE649E3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1447800"/>
            <a:ext cx="7772401" cy="434340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F420C3-FB14-0F04-DF45-9DB73A158F1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682570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0D8FB5-FC39-329E-BD3B-9D6872A8B0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400" y="914401"/>
            <a:ext cx="8001000" cy="518160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FB4363-AF73-164E-DB34-A901EFA473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7033847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04751-A6C6-E992-0AE7-1CDA42DE3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685800"/>
            <a:ext cx="8229600" cy="1142330"/>
          </a:xfrm>
        </p:spPr>
        <p:txBody>
          <a:bodyPr/>
          <a:lstStyle/>
          <a:p>
            <a:r>
              <a:rPr lang="en-US" dirty="0"/>
              <a:t>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EB1E3-05AD-D582-F101-B368D689EC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📚 </a:t>
            </a:r>
            <a:r>
              <a:rPr lang="en-US" sz="2000" b="1" dirty="0"/>
              <a:t>Rising Literacy Rate: </a:t>
            </a:r>
            <a:r>
              <a:rPr lang="en-US" sz="2000" dirty="0"/>
              <a:t>India's</a:t>
            </a:r>
            <a:r>
              <a:rPr lang="en-US" sz="1800" dirty="0"/>
              <a:t> literacy rate has consistently increased from 1990 to 2020.</a:t>
            </a:r>
          </a:p>
          <a:p>
            <a:r>
              <a:rPr lang="en-US" sz="1800" dirty="0"/>
              <a:t>🚔 </a:t>
            </a:r>
            <a:r>
              <a:rPr lang="en-US" sz="1800" b="1" dirty="0"/>
              <a:t>Declining Crime Rate</a:t>
            </a:r>
            <a:r>
              <a:rPr lang="en-US" sz="1800" dirty="0"/>
              <a:t>: The crime rate has steadily decreased over the years.</a:t>
            </a:r>
            <a:endParaRPr lang="en-US" sz="2000" dirty="0"/>
          </a:p>
          <a:p>
            <a:r>
              <a:rPr lang="en-US" sz="2000" dirty="0"/>
              <a:t>🔄 </a:t>
            </a:r>
            <a:r>
              <a:rPr lang="en-US" sz="2000" b="1" dirty="0">
                <a:highlight>
                  <a:srgbClr val="FFFF00"/>
                </a:highlight>
              </a:rPr>
              <a:t>Inverse Relationship?</a:t>
            </a:r>
            <a:r>
              <a:rPr lang="en-US" sz="2000" dirty="0">
                <a:highlight>
                  <a:srgbClr val="FFFF00"/>
                </a:highlight>
              </a:rPr>
              <a:t>:</a:t>
            </a:r>
            <a:r>
              <a:rPr lang="en-US" sz="1800" dirty="0">
                <a:highlight>
                  <a:srgbClr val="FFFF00"/>
                </a:highlight>
              </a:rPr>
              <a:t>As literacy improved, crime rates dropped, suggesting a potential link between education and reduced crime.</a:t>
            </a:r>
          </a:p>
          <a:p>
            <a:r>
              <a:rPr lang="en-US" sz="2000" dirty="0"/>
              <a:t>📈 </a:t>
            </a:r>
            <a:r>
              <a:rPr lang="en-US" sz="2000" b="1" dirty="0"/>
              <a:t>Theft Increases with Literacy</a:t>
            </a:r>
            <a:r>
              <a:rPr lang="en-US" sz="2000" dirty="0"/>
              <a:t>:</a:t>
            </a:r>
            <a:r>
              <a:rPr lang="en-US" sz="3200" dirty="0"/>
              <a:t> </a:t>
            </a:r>
            <a:r>
              <a:rPr lang="en-US" sz="1800" dirty="0"/>
              <a:t>Unlike expectations, theft cases show a rising trend with increasing literacy rates.</a:t>
            </a:r>
          </a:p>
          <a:p>
            <a:r>
              <a:rPr lang="en-US" sz="2000" dirty="0"/>
              <a:t>🟣 </a:t>
            </a:r>
            <a:r>
              <a:rPr lang="en-US" sz="2000" b="1" dirty="0">
                <a:highlight>
                  <a:srgbClr val="FFFF00"/>
                </a:highlight>
              </a:rPr>
              <a:t>Sexual Violence Also Rising</a:t>
            </a:r>
            <a:r>
              <a:rPr lang="en-US" sz="2000" dirty="0">
                <a:highlight>
                  <a:srgbClr val="FFFF00"/>
                </a:highlight>
              </a:rPr>
              <a:t>:  </a:t>
            </a:r>
            <a:r>
              <a:rPr lang="en-US" sz="1800" dirty="0">
                <a:highlight>
                  <a:srgbClr val="FFFF00"/>
                </a:highlight>
              </a:rPr>
              <a:t>A gradual increase in sexual violence cases is observed despite rising literacy.</a:t>
            </a:r>
          </a:p>
          <a:p>
            <a:r>
              <a:rPr lang="en-US" sz="2000" dirty="0"/>
              <a:t>🔵 </a:t>
            </a:r>
            <a:r>
              <a:rPr lang="en-US" sz="2000" b="1" dirty="0"/>
              <a:t>Homicide is Stable</a:t>
            </a:r>
            <a:r>
              <a:rPr lang="en-US" sz="2000" dirty="0"/>
              <a:t>: </a:t>
            </a:r>
            <a:r>
              <a:rPr lang="en-US" sz="1800" dirty="0"/>
              <a:t>No significant increase or decrease in homicide cases as literacy improves</a:t>
            </a:r>
            <a:r>
              <a:rPr lang="en-US" sz="2000" dirty="0"/>
              <a:t>.</a:t>
            </a:r>
            <a:endParaRPr lang="en-US" sz="32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E2944A-A993-0437-E74A-C0214B7736A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5963341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BF356-1E48-20BC-4A0B-BBA326094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32056"/>
            <a:ext cx="8229600" cy="1142330"/>
          </a:xfrm>
        </p:spPr>
        <p:txBody>
          <a:bodyPr/>
          <a:lstStyle/>
          <a:p>
            <a:r>
              <a:rPr lang="en-US" dirty="0"/>
              <a:t>HEAT MAP ANALYSIS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0A4EA89-40BD-CE80-F465-8585FA3284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1447800"/>
            <a:ext cx="7848600" cy="435901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1AA276-A711-C33F-21AC-96F2C12F83A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4253593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88329-0A18-74CB-DEFB-CA3283CEA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762000"/>
            <a:ext cx="7620001" cy="655186"/>
          </a:xfrm>
        </p:spPr>
        <p:txBody>
          <a:bodyPr/>
          <a:lstStyle/>
          <a:p>
            <a:r>
              <a:rPr lang="en-US" sz="3600" b="1" dirty="0">
                <a:latin typeface="Bell MT" panose="02020503060305020303" pitchFamily="18" charset="0"/>
              </a:rPr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7982F-BE77-0244-4F1C-68C3E0447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600200"/>
            <a:ext cx="7391401" cy="3962400"/>
          </a:xfrm>
        </p:spPr>
        <p:txBody>
          <a:bodyPr/>
          <a:lstStyle/>
          <a:p>
            <a:pPr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Bell MT" panose="02020503060305020303" pitchFamily="18" charset="0"/>
              </a:rPr>
              <a:t>INTRODUCTION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Bell MT" panose="02020503060305020303" pitchFamily="18" charset="0"/>
              </a:rPr>
              <a:t>BASIC CONCEPTS USED 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Bell MT" panose="02020503060305020303" pitchFamily="18" charset="0"/>
              </a:rPr>
              <a:t>TOOLS &amp; TECHNOLOGIES USED 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Bell MT" panose="02020503060305020303" pitchFamily="18" charset="0"/>
              </a:rPr>
              <a:t>PROJECT DEVELOPMENT PROCESS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Bell MT" panose="02020503060305020303" pitchFamily="18" charset="0"/>
              </a:rPr>
              <a:t>RESULTS &amp; OUTPUT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Bell MT" panose="02020503060305020303" pitchFamily="18" charset="0"/>
              </a:rPr>
              <a:t>LEARING &amp; KEY TAKEWAYS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Bell MT" panose="02020503060305020303" pitchFamily="18" charset="0"/>
              </a:rPr>
              <a:t>FUTURE SCOPE &amp; IMPROVEMENTS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Bell MT" panose="02020503060305020303" pitchFamily="18" charset="0"/>
              </a:rPr>
              <a:t>CONCLUSION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Bell MT" panose="02020503060305020303" pitchFamily="18" charset="0"/>
              </a:rPr>
              <a:t>REFERENCES &amp; ACKNOWLEDGMENTS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DF534A-87C2-8D2B-32AD-980E6C3267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GROUP:3                                  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1028126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CFB21-9CA0-8BFF-54E9-AFB811179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815947"/>
            <a:ext cx="8229600" cy="1142330"/>
          </a:xfrm>
        </p:spPr>
        <p:txBody>
          <a:bodyPr/>
          <a:lstStyle/>
          <a:p>
            <a:r>
              <a:rPr lang="en-US" dirty="0"/>
              <a:t>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FEA64-292C-99ED-5450-B0EC347A03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2474" y="1741345"/>
            <a:ext cx="8229600" cy="4525073"/>
          </a:xfrm>
        </p:spPr>
        <p:txBody>
          <a:bodyPr/>
          <a:lstStyle/>
          <a:p>
            <a:pPr>
              <a:buNone/>
            </a:pPr>
            <a:r>
              <a:rPr lang="en-US" sz="2000" dirty="0"/>
              <a:t>🔹 </a:t>
            </a:r>
            <a:r>
              <a:rPr lang="en-US" sz="2000" b="1" dirty="0"/>
              <a:t>Crime rates are strongly correlated over decades</a:t>
            </a:r>
            <a:r>
              <a:rPr lang="en-US" sz="2000" dirty="0"/>
              <a:t> (e.g., C.1990 &amp; C.2000: 0.91) → </a:t>
            </a:r>
            <a:r>
              <a:rPr lang="en-US" sz="1800" dirty="0"/>
              <a:t>Crime trends persist over time.</a:t>
            </a:r>
            <a:endParaRPr lang="en-US" dirty="0"/>
          </a:p>
          <a:p>
            <a:pPr>
              <a:buNone/>
            </a:pPr>
            <a:r>
              <a:rPr lang="en-US" sz="2000" dirty="0"/>
              <a:t>🔹 </a:t>
            </a:r>
            <a:r>
              <a:rPr lang="en-US" sz="2000" b="1" dirty="0"/>
              <a:t>Literacy rates show steady growth</a:t>
            </a:r>
            <a:r>
              <a:rPr lang="en-US" sz="2000" dirty="0"/>
              <a:t> (e.g., L.2010 &amp; L.2020: 0.97) → </a:t>
            </a:r>
            <a:r>
              <a:rPr lang="en-US" sz="1800" b="1" dirty="0"/>
              <a:t>Education consistently improves.</a:t>
            </a:r>
          </a:p>
          <a:p>
            <a:pPr>
              <a:buNone/>
            </a:pPr>
            <a:r>
              <a:rPr lang="en-US" sz="2000" dirty="0"/>
              <a:t>🔹 </a:t>
            </a:r>
            <a:r>
              <a:rPr lang="en-US" sz="2000" b="1" dirty="0"/>
              <a:t>Crime &amp; literacy have weak correlation (~0.1-0.2)</a:t>
            </a:r>
            <a:r>
              <a:rPr lang="en-US" sz="2000" dirty="0"/>
              <a:t> →</a:t>
            </a:r>
            <a:r>
              <a:rPr lang="en-US" dirty="0"/>
              <a:t> </a:t>
            </a:r>
            <a:r>
              <a:rPr lang="en-US" sz="1800" dirty="0"/>
              <a:t>Higher literacy doesn’t strongly impact crime globally.</a:t>
            </a:r>
          </a:p>
          <a:p>
            <a:pPr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2000" dirty="0"/>
              <a:t>🔹 </a:t>
            </a:r>
            <a:r>
              <a:rPr lang="en-US" sz="2000" dirty="0">
                <a:highlight>
                  <a:srgbClr val="FFFF00"/>
                </a:highlight>
              </a:rPr>
              <a:t>The </a:t>
            </a:r>
            <a:r>
              <a:rPr lang="en-US" sz="2000" b="1" dirty="0">
                <a:highlight>
                  <a:srgbClr val="FFFF00"/>
                </a:highlight>
              </a:rPr>
              <a:t>weak correlation</a:t>
            </a:r>
            <a:r>
              <a:rPr lang="en-US" sz="2000" dirty="0">
                <a:highlight>
                  <a:srgbClr val="FFFF00"/>
                </a:highlight>
              </a:rPr>
              <a:t> between literacy and crime suggests </a:t>
            </a:r>
            <a:r>
              <a:rPr lang="en-US" sz="2000" b="1" dirty="0">
                <a:highlight>
                  <a:srgbClr val="FFFF00"/>
                </a:highlight>
              </a:rPr>
              <a:t>other socio-economic factors (e.g., poverty, unemployment, policies)</a:t>
            </a:r>
            <a:r>
              <a:rPr lang="en-US" sz="2000" dirty="0">
                <a:highlight>
                  <a:srgbClr val="FFFF00"/>
                </a:highlight>
              </a:rPr>
              <a:t> may play a bigger role in crime reduction than just literacy alone.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D62AB4-0955-66A0-9D7C-354D29E4862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7680595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46263-98B0-4F8B-C4A3-1DEFFE4FB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762000"/>
            <a:ext cx="8229600" cy="1142330"/>
          </a:xfrm>
        </p:spPr>
        <p:txBody>
          <a:bodyPr/>
          <a:lstStyle/>
          <a:p>
            <a:r>
              <a:rPr lang="en-US" sz="4400" dirty="0">
                <a:latin typeface="Bell MT" panose="02020503060305020303" pitchFamily="18" charset="0"/>
              </a:rPr>
              <a:t>FUTURE OBJECTIVES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AADF2-A01F-6AFC-18B3-B56229D641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720153"/>
            <a:ext cx="8229600" cy="3537648"/>
          </a:xfrm>
        </p:spPr>
        <p:txBody>
          <a:bodyPr/>
          <a:lstStyle/>
          <a:p>
            <a:r>
              <a:rPr lang="en-US" dirty="0"/>
              <a:t>We have plans to build a regression model (country specific) which will predict both Literacy rate &amp; Crime Rate.</a:t>
            </a:r>
          </a:p>
          <a:p>
            <a:r>
              <a:rPr lang="en-US" dirty="0"/>
              <a:t>We have start working to build a website , where we have plans to show up all the statistics &amp; Insights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793AD8-EC74-2B7C-CC58-5EF93B9929D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3447325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211A3-4945-0118-D259-810CB3852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44" y="699399"/>
            <a:ext cx="8229600" cy="782191"/>
          </a:xfrm>
        </p:spPr>
        <p:txBody>
          <a:bodyPr/>
          <a:lstStyle/>
          <a:p>
            <a:r>
              <a:rPr lang="en-US" sz="4000" b="1" dirty="0">
                <a:latin typeface="Bell MT" panose="02020503060305020303" pitchFamily="18" charset="0"/>
              </a:rPr>
              <a:t>Conclusion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0F3882-0947-3702-9EA3-B87384C5582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81000" y="6381750"/>
            <a:ext cx="5308600" cy="476250"/>
          </a:xfrm>
        </p:spPr>
        <p:txBody>
          <a:bodyPr/>
          <a:lstStyle/>
          <a:p>
            <a:pPr>
              <a:defRPr/>
            </a:pPr>
            <a:r>
              <a:rPr lang="en-US" dirty="0"/>
              <a:t>GROUP:3                                                                                              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5D032D-47EA-3758-235D-89D4FC8F4303}"/>
              </a:ext>
            </a:extLst>
          </p:cNvPr>
          <p:cNvSpPr txBox="1"/>
          <p:nvPr/>
        </p:nvSpPr>
        <p:spPr>
          <a:xfrm>
            <a:off x="1371600" y="1752600"/>
            <a:ext cx="7162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Bell MT" panose="02020503060305020303" pitchFamily="18" charset="0"/>
              </a:rPr>
              <a:t>In this project, we aimed to analyze the relationship between </a:t>
            </a:r>
            <a:r>
              <a:rPr lang="en-US" sz="2000" b="1" dirty="0">
                <a:latin typeface="Bell MT" panose="02020503060305020303" pitchFamily="18" charset="0"/>
              </a:rPr>
              <a:t>crime rates and literacy rates</a:t>
            </a:r>
            <a:r>
              <a:rPr lang="en-US" sz="2000" dirty="0">
                <a:latin typeface="Bell MT" panose="02020503060305020303" pitchFamily="18" charset="0"/>
              </a:rPr>
              <a:t> across various countries over multiple decades. As of now, we have primarily focused on </a:t>
            </a:r>
            <a:r>
              <a:rPr lang="en-US" sz="2000" b="1" dirty="0">
                <a:latin typeface="Bell MT" panose="02020503060305020303" pitchFamily="18" charset="0"/>
              </a:rPr>
              <a:t>data cleaning and preprocessing</a:t>
            </a:r>
            <a:r>
              <a:rPr lang="en-US" sz="2000" dirty="0">
                <a:latin typeface="Bell MT" panose="02020503060305020303" pitchFamily="18" charset="0"/>
              </a:rPr>
              <a:t>, ensuring that our dataset is well-structured, accurate, and ready for further analysis. With a cleaned and structured dataset, we are now well-prepared to move forward with </a:t>
            </a:r>
            <a:r>
              <a:rPr lang="en-US" sz="2000" b="1" dirty="0">
                <a:latin typeface="Bell MT" panose="02020503060305020303" pitchFamily="18" charset="0"/>
              </a:rPr>
              <a:t>exploratory data analysis (EDA), statistical correlations, and visualizations</a:t>
            </a:r>
            <a:r>
              <a:rPr lang="en-US" sz="2000" dirty="0">
                <a:latin typeface="Bell MT" panose="02020503060305020303" pitchFamily="18" charset="0"/>
              </a:rPr>
              <a:t> to uncover insights into how literacy rates may influence crime patterns worldwide.</a:t>
            </a:r>
          </a:p>
        </p:txBody>
      </p:sp>
    </p:spTree>
    <p:extLst>
      <p:ext uri="{BB962C8B-B14F-4D97-AF65-F5344CB8AC3E}">
        <p14:creationId xmlns:p14="http://schemas.microsoft.com/office/powerpoint/2010/main" val="19296616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27BB1-9018-F13F-8A64-54E7C24D3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5800"/>
            <a:ext cx="8229600" cy="1142330"/>
          </a:xfrm>
        </p:spPr>
        <p:txBody>
          <a:bodyPr/>
          <a:lstStyle/>
          <a:p>
            <a:r>
              <a:rPr lang="en-US" sz="4000" b="1" dirty="0">
                <a:latin typeface="Bell MT" panose="02020503060305020303" pitchFamily="18" charset="0"/>
              </a:rPr>
              <a:t>References &amp; Acknowledgments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2B4361-E967-D88E-43CC-E3FECD85D6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371600"/>
            <a:ext cx="8229600" cy="4525073"/>
          </a:xfrm>
        </p:spPr>
        <p:txBody>
          <a:bodyPr/>
          <a:lstStyle/>
          <a:p>
            <a:r>
              <a:rPr lang="en-US" sz="1600" dirty="0">
                <a:latin typeface="Bell MT" panose="02020503060305020303" pitchFamily="18" charset="0"/>
              </a:rPr>
              <a:t> University of Shanghai for Science and Technology(Identification of Regression Model for Crime Rate and Literacy Rate in India).</a:t>
            </a:r>
          </a:p>
          <a:p>
            <a:r>
              <a:rPr lang="en-US" sz="1600" dirty="0">
                <a:latin typeface="Bell MT" panose="02020503060305020303" pitchFamily="18" charset="0"/>
              </a:rPr>
              <a:t>UN(United Nations)</a:t>
            </a:r>
          </a:p>
          <a:p>
            <a:r>
              <a:rPr lang="en-US" sz="1600" dirty="0">
                <a:latin typeface="Bell MT" panose="02020503060305020303" pitchFamily="18" charset="0"/>
              </a:rPr>
              <a:t>World Bank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668E92-ACE2-5177-C9AD-02AF97E1797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81000" y="6419072"/>
            <a:ext cx="5308600" cy="476250"/>
          </a:xfrm>
        </p:spPr>
        <p:txBody>
          <a:bodyPr/>
          <a:lstStyle/>
          <a:p>
            <a:pPr>
              <a:defRPr/>
            </a:pPr>
            <a:r>
              <a:rPr lang="en-US" dirty="0"/>
              <a:t>GROUP:3                                   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7318228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3962F-83AB-C5D6-8EB7-FDE715A43C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2590800"/>
            <a:ext cx="7772400" cy="1470025"/>
          </a:xfrm>
        </p:spPr>
        <p:txBody>
          <a:bodyPr/>
          <a:lstStyle/>
          <a:p>
            <a:r>
              <a:rPr lang="en-US" sz="5400" b="1" dirty="0">
                <a:solidFill>
                  <a:srgbClr val="FF0000"/>
                </a:solidFill>
                <a:latin typeface="Bell MT" panose="02020503060305020303" pitchFamily="18" charset="0"/>
              </a:rPr>
              <a:t>THANK YOU!!!</a:t>
            </a:r>
          </a:p>
        </p:txBody>
      </p:sp>
    </p:spTree>
    <p:extLst>
      <p:ext uri="{BB962C8B-B14F-4D97-AF65-F5344CB8AC3E}">
        <p14:creationId xmlns:p14="http://schemas.microsoft.com/office/powerpoint/2010/main" val="2756658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214821-9D06-50FB-2A49-B97DD456F4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IN" dirty="0"/>
              <a:t>GROUP:3                                                                                              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64404-362D-A463-E0AD-A38BE74BCEFF}"/>
              </a:ext>
            </a:extLst>
          </p:cNvPr>
          <p:cNvSpPr txBox="1"/>
          <p:nvPr/>
        </p:nvSpPr>
        <p:spPr>
          <a:xfrm>
            <a:off x="1828800" y="685800"/>
            <a:ext cx="6019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Bell MT" panose="02020503060305020303" pitchFamily="18" charset="0"/>
              </a:rPr>
              <a:t>INTRODUCTION</a:t>
            </a:r>
            <a:endParaRPr lang="en-IN" sz="4000" b="1" dirty="0">
              <a:latin typeface="Bell MT" panose="02020503060305020303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EAFB99-DA55-5886-949C-F062AA6A96CA}"/>
              </a:ext>
            </a:extLst>
          </p:cNvPr>
          <p:cNvSpPr txBox="1"/>
          <p:nvPr/>
        </p:nvSpPr>
        <p:spPr>
          <a:xfrm>
            <a:off x="979714" y="1387780"/>
            <a:ext cx="8153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dirty="0">
                <a:latin typeface="Bell MT" panose="02020503060305020303" pitchFamily="18" charset="0"/>
              </a:rPr>
              <a:t>This Project aims to analyze &amp; understand the relationship between Crime Rates and Literacy levels across various countries over multiple decades.</a:t>
            </a:r>
          </a:p>
          <a:p>
            <a:pPr algn="just"/>
            <a:endParaRPr lang="en-US" dirty="0">
              <a:latin typeface="Bell MT" panose="02020503060305020303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dirty="0">
                <a:latin typeface="Bell MT" panose="02020503060305020303" pitchFamily="18" charset="0"/>
              </a:rPr>
              <a:t>By exploring these two crucial socio-economic indicators, the study seeks to uncover patterns, correlations and key determinants that link education levels to criminal activity. 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endParaRPr lang="en-US" dirty="0">
              <a:latin typeface="Bell MT" panose="02020503060305020303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dirty="0">
                <a:latin typeface="Bell MT" panose="02020503060305020303" pitchFamily="18" charset="0"/>
              </a:rPr>
              <a:t>The main idea behind building this project is , after looking into the surge in few categories of crime(such as Cyber Crime, Money Laundering, Crime against Women) whereas the literacy rate increasing which seems contradictory…..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EBFA5D-83B4-2324-442E-C0D4A60BE3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984" y="4177004"/>
            <a:ext cx="8294914" cy="19951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65449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D7410-C279-40B7-E7D1-F35DF7B9E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762000"/>
            <a:ext cx="7924801" cy="731386"/>
          </a:xfrm>
        </p:spPr>
        <p:txBody>
          <a:bodyPr/>
          <a:lstStyle/>
          <a:p>
            <a:r>
              <a:rPr lang="en-US" sz="4000" b="1" dirty="0">
                <a:latin typeface="Bell MT" panose="02020503060305020303" pitchFamily="18" charset="0"/>
              </a:rPr>
              <a:t>BASIC CONCEPTS USED </a:t>
            </a:r>
            <a:br>
              <a:rPr lang="en-US" sz="4400" dirty="0">
                <a:latin typeface="Bell MT" panose="02020503060305020303" pitchFamily="18" charset="0"/>
              </a:rPr>
            </a:b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826AC2-9CCE-8B5A-4B71-C29ABC305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" y="6245225"/>
            <a:ext cx="2895600" cy="476250"/>
          </a:xfrm>
        </p:spPr>
        <p:txBody>
          <a:bodyPr/>
          <a:lstStyle/>
          <a:p>
            <a:pPr>
              <a:defRPr/>
            </a:pPr>
            <a:r>
              <a:rPr lang="en-US" dirty="0"/>
              <a:t>GROUP:3                                                                                            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707BB3-62CD-C8DB-BEAF-557420F5F63A}"/>
              </a:ext>
            </a:extLst>
          </p:cNvPr>
          <p:cNvSpPr txBox="1"/>
          <p:nvPr/>
        </p:nvSpPr>
        <p:spPr>
          <a:xfrm>
            <a:off x="993710" y="1600200"/>
            <a:ext cx="77724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 MT" panose="02020503060305020303" pitchFamily="18" charset="0"/>
              </a:rPr>
              <a:t>✅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 MT" panose="02020503060305020303" pitchFamily="18" charset="0"/>
              </a:rPr>
              <a:t>Data Merging: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 MT" panose="02020503060305020303" pitchFamily="18" charset="0"/>
              </a:rPr>
              <a:t> Combining datasets 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 MT" panose="02020503060305020303" pitchFamily="18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 MT" panose="02020503060305020303" pitchFamily="18" charset="0"/>
              </a:rPr>
              <a:t>✅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 MT" panose="02020503060305020303" pitchFamily="18" charset="0"/>
              </a:rPr>
              <a:t>Correlation Analysis: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 MT" panose="02020503060305020303" pitchFamily="18" charset="0"/>
              </a:rPr>
              <a:t> Checking if literacy rate impacts     crime rate (positive/negative correlation)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 MT" panose="02020503060305020303" pitchFamily="18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 MT" panose="02020503060305020303" pitchFamily="18" charset="0"/>
              </a:rPr>
              <a:t>✅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 MT" panose="02020503060305020303" pitchFamily="18" charset="0"/>
              </a:rPr>
              <a:t>Regression Analysis: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 MT" panose="02020503060305020303" pitchFamily="18" charset="0"/>
              </a:rPr>
              <a:t> Predicting crime trends based on literacy rates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 MT" panose="02020503060305020303" pitchFamily="18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 MT" panose="02020503060305020303" pitchFamily="18" charset="0"/>
              </a:rPr>
              <a:t>✅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 MT" panose="02020503060305020303" pitchFamily="18" charset="0"/>
              </a:rPr>
              <a:t>Data Visualization: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 MT" panose="02020503060305020303" pitchFamily="18" charset="0"/>
              </a:rPr>
              <a:t> Graphs to compare crime and literacy trends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 MT" panose="02020503060305020303" pitchFamily="18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 MT" panose="02020503060305020303" pitchFamily="18" charset="0"/>
              </a:rPr>
              <a:t>✅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 MT" panose="02020503060305020303" pitchFamily="18" charset="0"/>
              </a:rPr>
              <a:t>Handling Missing Data: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 MT" panose="02020503060305020303" pitchFamily="18" charset="0"/>
              </a:rPr>
              <a:t> Dropping or filling missing values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4354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CEA38-9500-913C-191A-042BF6998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9" y="761999"/>
            <a:ext cx="7543801" cy="762001"/>
          </a:xfrm>
        </p:spPr>
        <p:txBody>
          <a:bodyPr/>
          <a:lstStyle/>
          <a:p>
            <a:r>
              <a:rPr lang="en-US" b="1" dirty="0">
                <a:latin typeface="Bodoni MT" panose="02070603080606020203" pitchFamily="18" charset="0"/>
              </a:rPr>
              <a:t>Tools &amp; Technologies Used</a:t>
            </a:r>
            <a:br>
              <a:rPr lang="en-US" b="1" dirty="0">
                <a:latin typeface="Bodoni MT" panose="02070603080606020203" pitchFamily="18" charset="0"/>
              </a:rPr>
            </a:br>
            <a:endParaRPr lang="en-US" b="1" dirty="0">
              <a:latin typeface="Bodoni MT" panose="02070603080606020203" pitchFamily="18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A1B768-BD7D-185D-B6E1-B6E43BCFA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976" y="6381750"/>
            <a:ext cx="2895600" cy="476250"/>
          </a:xfrm>
        </p:spPr>
        <p:txBody>
          <a:bodyPr/>
          <a:lstStyle/>
          <a:p>
            <a:pPr>
              <a:defRPr/>
            </a:pPr>
            <a:r>
              <a:rPr lang="en-US" dirty="0"/>
              <a:t>GROUP:3                                                                                  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C52C24-B2A1-1FE9-0B7B-48E9A316A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656A7-7CC7-43C2-8E24-6D36C7ECA58B}" type="slidenum">
              <a:rPr lang="en-US" altLang="en-US" smtClean="0"/>
              <a:pPr/>
              <a:t>5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765C80-9AEF-222C-4EC9-26FA36FA9FE1}"/>
              </a:ext>
            </a:extLst>
          </p:cNvPr>
          <p:cNvSpPr txBox="1"/>
          <p:nvPr/>
        </p:nvSpPr>
        <p:spPr>
          <a:xfrm>
            <a:off x="914400" y="1371600"/>
            <a:ext cx="7772399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B0F0"/>
                </a:solidFill>
                <a:latin typeface="Bell MT" panose="02020503060305020303" pitchFamily="18" charset="0"/>
              </a:rPr>
              <a:t>🛠 Software / Programming Languages / Platforms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Bell MT" panose="02020503060305020303" pitchFamily="18" charset="0"/>
              </a:rPr>
              <a:t>Python</a:t>
            </a:r>
            <a:r>
              <a:rPr lang="en-US" sz="2000" dirty="0">
                <a:latin typeface="Bell MT" panose="02020503060305020303" pitchFamily="18" charset="0"/>
              </a:rPr>
              <a:t> 🐍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Bell MT" panose="02020503060305020303" pitchFamily="18" charset="0"/>
              </a:rPr>
              <a:t>Jupyter Notebook</a:t>
            </a:r>
            <a:r>
              <a:rPr lang="en-US" sz="2000" dirty="0">
                <a:latin typeface="Bell MT" panose="02020503060305020303" pitchFamily="18" charset="0"/>
              </a:rPr>
              <a:t> 📒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Bell MT" panose="02020503060305020303" pitchFamily="18" charset="0"/>
              </a:rPr>
              <a:t>Pandas &amp; NumPy</a:t>
            </a:r>
            <a:r>
              <a:rPr lang="en-US" sz="2000" dirty="0">
                <a:latin typeface="Bell MT" panose="02020503060305020303" pitchFamily="18" charset="0"/>
              </a:rPr>
              <a:t> 📊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Bell MT" panose="02020503060305020303" pitchFamily="18" charset="0"/>
              </a:rPr>
              <a:t>Matplotlib &amp; Seaborn</a:t>
            </a:r>
            <a:r>
              <a:rPr lang="en-US" sz="2000" dirty="0">
                <a:latin typeface="Bell MT" panose="02020503060305020303" pitchFamily="18" charset="0"/>
              </a:rPr>
              <a:t> 📉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Bell MT" panose="02020503060305020303" pitchFamily="18" charset="0"/>
              </a:rPr>
              <a:t>Plotly</a:t>
            </a:r>
            <a:r>
              <a:rPr lang="en-US" sz="2000" dirty="0">
                <a:latin typeface="Bell MT" panose="02020503060305020303" pitchFamily="18" charset="0"/>
              </a:rPr>
              <a:t> 📊✨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EDC074-1658-26E8-CFA1-A314451C7917}"/>
              </a:ext>
            </a:extLst>
          </p:cNvPr>
          <p:cNvSpPr txBox="1"/>
          <p:nvPr/>
        </p:nvSpPr>
        <p:spPr>
          <a:xfrm>
            <a:off x="800099" y="3429000"/>
            <a:ext cx="754380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Bell MT" panose="02020503060305020303" pitchFamily="18" charset="0"/>
              </a:rPr>
              <a:t>🔹Role of Each Tool in the Project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Bell MT" panose="02020503060305020303" pitchFamily="18" charset="0"/>
              </a:rPr>
              <a:t>Python</a:t>
            </a:r>
            <a:r>
              <a:rPr lang="en-US" dirty="0">
                <a:latin typeface="Bell MT" panose="02020503060305020303" pitchFamily="18" charset="0"/>
              </a:rPr>
              <a:t> → Core programming language for data analysis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Bell MT" panose="02020503060305020303" pitchFamily="18" charset="0"/>
              </a:rPr>
              <a:t>Jupyter Notebook</a:t>
            </a:r>
            <a:r>
              <a:rPr lang="en-US" dirty="0">
                <a:latin typeface="Bell MT" panose="02020503060305020303" pitchFamily="18" charset="0"/>
              </a:rPr>
              <a:t> → Running code, visualizing results in an interactive way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Bell MT" panose="02020503060305020303" pitchFamily="18" charset="0"/>
              </a:rPr>
              <a:t>Pandas &amp; NumPy</a:t>
            </a:r>
            <a:r>
              <a:rPr lang="en-US" dirty="0">
                <a:latin typeface="Bell MT" panose="02020503060305020303" pitchFamily="18" charset="0"/>
              </a:rPr>
              <a:t> → Merging datasets, handling missing values, calculating statistics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Bell MT" panose="02020503060305020303" pitchFamily="18" charset="0"/>
              </a:rPr>
              <a:t>Matplotlib &amp; Seaborn</a:t>
            </a:r>
            <a:r>
              <a:rPr lang="en-US" dirty="0">
                <a:latin typeface="Bell MT" panose="02020503060305020303" pitchFamily="18" charset="0"/>
              </a:rPr>
              <a:t> → Creating graphs like scatter plots, heatmaps, and trend charts</a:t>
            </a:r>
          </a:p>
          <a:p>
            <a:r>
              <a:rPr lang="en-US" b="1" dirty="0">
                <a:latin typeface="Bell MT" panose="02020503060305020303" pitchFamily="18" charset="0"/>
              </a:rPr>
              <a:t>Plotly</a:t>
            </a:r>
            <a:r>
              <a:rPr lang="en-US" dirty="0">
                <a:latin typeface="Bell MT" panose="02020503060305020303" pitchFamily="18" charset="0"/>
              </a:rPr>
              <a:t> → Creating interactive charts to explore crime &amp; literacy rate relationships dynamically</a:t>
            </a:r>
          </a:p>
        </p:txBody>
      </p:sp>
    </p:spTree>
    <p:extLst>
      <p:ext uri="{BB962C8B-B14F-4D97-AF65-F5344CB8AC3E}">
        <p14:creationId xmlns:p14="http://schemas.microsoft.com/office/powerpoint/2010/main" val="1948298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27C63-8CF9-CD61-F9CD-5CF4562C7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2000"/>
            <a:ext cx="8229600" cy="685130"/>
          </a:xfrm>
        </p:spPr>
        <p:txBody>
          <a:bodyPr/>
          <a:lstStyle/>
          <a:p>
            <a:r>
              <a:rPr lang="en-US" b="1" dirty="0">
                <a:latin typeface="Bell MT" panose="02020503060305020303" pitchFamily="18" charset="0"/>
              </a:rPr>
              <a:t>Project Development Process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497CFC-A148-333C-587A-BF41C8AEB8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81000" y="6381750"/>
            <a:ext cx="5308600" cy="476250"/>
          </a:xfrm>
        </p:spPr>
        <p:txBody>
          <a:bodyPr/>
          <a:lstStyle/>
          <a:p>
            <a:pPr>
              <a:defRPr/>
            </a:pPr>
            <a:r>
              <a:rPr lang="en-US" dirty="0"/>
              <a:t>GROUP:3                                                                                              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8F7306-FCB3-2FFE-3D79-8734320A17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641" y="1524000"/>
            <a:ext cx="8077200" cy="43669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07121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3CB064-3773-19D2-3A4C-DB41DFDFD81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81000" y="6381750"/>
            <a:ext cx="5308600" cy="476250"/>
          </a:xfrm>
        </p:spPr>
        <p:txBody>
          <a:bodyPr/>
          <a:lstStyle/>
          <a:p>
            <a:pPr>
              <a:defRPr/>
            </a:pPr>
            <a:r>
              <a:rPr lang="en-US" dirty="0"/>
              <a:t>GROUP:3                                                                                             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7C6476-A508-AB68-1B98-DF1E2EF56B01}"/>
              </a:ext>
            </a:extLst>
          </p:cNvPr>
          <p:cNvSpPr txBox="1"/>
          <p:nvPr/>
        </p:nvSpPr>
        <p:spPr>
          <a:xfrm>
            <a:off x="914400" y="1828800"/>
            <a:ext cx="7924800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US" sz="2800" dirty="0">
                <a:latin typeface="Bell MT" panose="02020503060305020303" pitchFamily="18" charset="0"/>
              </a:rPr>
              <a:t>As Currently our projects are in Foundational stage , the biggest challenge for us so far has been data.</a:t>
            </a:r>
          </a:p>
          <a:p>
            <a:pPr marL="285750" indent="-28575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US" sz="2800" dirty="0">
                <a:latin typeface="Bell MT" panose="02020503060305020303" pitchFamily="18" charset="0"/>
              </a:rPr>
              <a:t>Lack of Data Availability </a:t>
            </a:r>
          </a:p>
          <a:p>
            <a:pPr marL="285750" indent="-28575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US" sz="2800" dirty="0">
                <a:latin typeface="Bell MT" panose="02020503060305020303" pitchFamily="18" charset="0"/>
              </a:rPr>
              <a:t>Available Data are not sufficient </a:t>
            </a:r>
          </a:p>
          <a:p>
            <a:pPr marL="285750" indent="-28575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US" sz="2800" dirty="0">
                <a:latin typeface="Bell MT" panose="02020503060305020303" pitchFamily="18" charset="0"/>
              </a:rPr>
              <a:t>Lot of anomalies in the dataset</a:t>
            </a:r>
          </a:p>
          <a:p>
            <a:pPr marL="285750" indent="-28575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US" sz="2800" dirty="0">
                <a:latin typeface="Bell MT" panose="02020503060305020303" pitchFamily="18" charset="0"/>
              </a:rPr>
              <a:t>Lack of desired features / attributes</a:t>
            </a:r>
          </a:p>
          <a:p>
            <a:pPr marL="285750" indent="-28575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US" sz="2800" dirty="0">
                <a:latin typeface="Bell MT" panose="02020503060305020303" pitchFamily="18" charset="0"/>
              </a:rPr>
              <a:t>Data Merging </a:t>
            </a:r>
          </a:p>
          <a:p>
            <a:pPr marL="285750" indent="-285750">
              <a:buClr>
                <a:srgbClr val="00B050"/>
              </a:buClr>
              <a:buFont typeface="Wingdings" panose="05000000000000000000" pitchFamily="2" charset="2"/>
              <a:buChar char="ü"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3FA4FC-3F28-C4A3-A3A6-79567FC5EF2F}"/>
              </a:ext>
            </a:extLst>
          </p:cNvPr>
          <p:cNvSpPr txBox="1"/>
          <p:nvPr/>
        </p:nvSpPr>
        <p:spPr>
          <a:xfrm>
            <a:off x="1600200" y="914400"/>
            <a:ext cx="5562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Bell MT" panose="02020503060305020303" pitchFamily="18" charset="0"/>
              </a:rPr>
              <a:t>Challenges</a:t>
            </a:r>
          </a:p>
        </p:txBody>
      </p:sp>
    </p:spTree>
    <p:extLst>
      <p:ext uri="{BB962C8B-B14F-4D97-AF65-F5344CB8AC3E}">
        <p14:creationId xmlns:p14="http://schemas.microsoft.com/office/powerpoint/2010/main" val="2504679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481C7-E377-1995-79F6-C9D489FC0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231" y="609600"/>
            <a:ext cx="8229600" cy="1142330"/>
          </a:xfrm>
        </p:spPr>
        <p:txBody>
          <a:bodyPr/>
          <a:lstStyle/>
          <a:p>
            <a:r>
              <a:rPr lang="en-US" dirty="0"/>
              <a:t>INITIAL DATASET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95569D-63DD-3649-A5D4-CCC43735AB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33706" y="6419072"/>
            <a:ext cx="5308600" cy="476250"/>
          </a:xfrm>
        </p:spPr>
        <p:txBody>
          <a:bodyPr/>
          <a:lstStyle/>
          <a:p>
            <a:pPr>
              <a:defRPr/>
            </a:pPr>
            <a:r>
              <a:rPr lang="en-US" dirty="0"/>
              <a:t>GROUP:3                                                                                              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44A3B8-E585-A15F-5EFA-85EA6301A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250111"/>
            <a:ext cx="7974652" cy="46482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5FB9FCF-5D4F-4839-751A-E41411B61C25}"/>
              </a:ext>
            </a:extLst>
          </p:cNvPr>
          <p:cNvCxnSpPr>
            <a:cxnSpLocks/>
          </p:cNvCxnSpPr>
          <p:nvPr/>
        </p:nvCxnSpPr>
        <p:spPr>
          <a:xfrm flipV="1">
            <a:off x="2702244" y="1584642"/>
            <a:ext cx="385762" cy="3603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7FCEF38-A440-10B9-D4C4-053014A7F927}"/>
              </a:ext>
            </a:extLst>
          </p:cNvPr>
          <p:cNvSpPr txBox="1"/>
          <p:nvPr/>
        </p:nvSpPr>
        <p:spPr>
          <a:xfrm>
            <a:off x="2819400" y="1250111"/>
            <a:ext cx="121919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rgbClr val="FF0000"/>
                </a:solidFill>
              </a:rPr>
              <a:t>Crime Rate(per 100000) in 1990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CB5BEDA-D38A-7A92-0E09-DCFF4B069417}"/>
              </a:ext>
            </a:extLst>
          </p:cNvPr>
          <p:cNvCxnSpPr>
            <a:cxnSpLocks/>
          </p:cNvCxnSpPr>
          <p:nvPr/>
        </p:nvCxnSpPr>
        <p:spPr>
          <a:xfrm flipV="1">
            <a:off x="5402742" y="1582461"/>
            <a:ext cx="385762" cy="3603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3A80248-A1B2-C208-20C5-02BC8E72A942}"/>
              </a:ext>
            </a:extLst>
          </p:cNvPr>
          <p:cNvSpPr txBox="1"/>
          <p:nvPr/>
        </p:nvSpPr>
        <p:spPr>
          <a:xfrm>
            <a:off x="5549012" y="1359584"/>
            <a:ext cx="157175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rgbClr val="FF0000"/>
                </a:solidFill>
              </a:rPr>
              <a:t>Literacy Rate  in 1990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D3D28DA-C139-7AFF-B35F-54A4A1AED482}"/>
              </a:ext>
            </a:extLst>
          </p:cNvPr>
          <p:cNvSpPr txBox="1"/>
          <p:nvPr/>
        </p:nvSpPr>
        <p:spPr>
          <a:xfrm>
            <a:off x="1645156" y="1351890"/>
            <a:ext cx="13868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FF0000"/>
                </a:solidFill>
              </a:rPr>
              <a:t>Crime Categories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5C944E3-5BA6-04B9-AA8C-F8E087B08D27}"/>
              </a:ext>
            </a:extLst>
          </p:cNvPr>
          <p:cNvCxnSpPr>
            <a:cxnSpLocks/>
          </p:cNvCxnSpPr>
          <p:nvPr/>
        </p:nvCxnSpPr>
        <p:spPr>
          <a:xfrm flipV="1">
            <a:off x="1871313" y="1558573"/>
            <a:ext cx="385762" cy="3603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984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74DF1-10C8-59D0-BF0A-146E9D5EF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305" y="609600"/>
            <a:ext cx="8229600" cy="1142330"/>
          </a:xfrm>
        </p:spPr>
        <p:txBody>
          <a:bodyPr/>
          <a:lstStyle/>
          <a:p>
            <a:r>
              <a:rPr lang="en-US" dirty="0"/>
              <a:t>Modified Dataset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6637F6-AF8C-054E-C4E9-E6A08CCFD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GROUP:2                                                                                                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EEC1A8B-CA0B-080D-2E1E-598629C588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1409367"/>
            <a:ext cx="6751905" cy="3848433"/>
          </a:xfr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1EE302A-5613-16C7-A988-7CD33CAB75C4}"/>
              </a:ext>
            </a:extLst>
          </p:cNvPr>
          <p:cNvSpPr/>
          <p:nvPr/>
        </p:nvSpPr>
        <p:spPr>
          <a:xfrm>
            <a:off x="1981200" y="2095500"/>
            <a:ext cx="1219200" cy="228600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E838C22-F4FF-EB59-7F4A-A92010C1E2CD}"/>
              </a:ext>
            </a:extLst>
          </p:cNvPr>
          <p:cNvCxnSpPr>
            <a:cxnSpLocks/>
          </p:cNvCxnSpPr>
          <p:nvPr/>
        </p:nvCxnSpPr>
        <p:spPr>
          <a:xfrm flipH="1" flipV="1">
            <a:off x="1455576" y="1212521"/>
            <a:ext cx="533400" cy="85089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413A2BA-55E8-D4F5-259B-D15CB20D90F1}"/>
              </a:ext>
            </a:extLst>
          </p:cNvPr>
          <p:cNvSpPr txBox="1"/>
          <p:nvPr/>
        </p:nvSpPr>
        <p:spPr>
          <a:xfrm>
            <a:off x="762000" y="986225"/>
            <a:ext cx="1828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rgbClr val="FF0000"/>
                </a:solidFill>
              </a:rPr>
              <a:t>REPLACED CYBER CRIME</a:t>
            </a:r>
          </a:p>
        </p:txBody>
      </p:sp>
    </p:spTree>
    <p:extLst>
      <p:ext uri="{BB962C8B-B14F-4D97-AF65-F5344CB8AC3E}">
        <p14:creationId xmlns:p14="http://schemas.microsoft.com/office/powerpoint/2010/main" val="2692872655"/>
      </p:ext>
    </p:extLst>
  </p:cSld>
  <p:clrMapOvr>
    <a:masterClrMapping/>
  </p:clrMapOvr>
</p:sld>
</file>

<file path=ppt/theme/theme1.xml><?xml version="1.0" encoding="utf-8"?>
<a:theme xmlns:a="http://schemas.openxmlformats.org/drawingml/2006/main" name="giet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8744</TotalTime>
  <Words>1129</Words>
  <Application>Microsoft Office PowerPoint</Application>
  <PresentationFormat>On-screen Show (4:3)</PresentationFormat>
  <Paragraphs>129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Arial Black</vt:lpstr>
      <vt:lpstr>Bell MT</vt:lpstr>
      <vt:lpstr>Bodoni MT</vt:lpstr>
      <vt:lpstr>Calibri</vt:lpstr>
      <vt:lpstr>Times New Roman</vt:lpstr>
      <vt:lpstr>Wingdings</vt:lpstr>
      <vt:lpstr>giet</vt:lpstr>
      <vt:lpstr>PowerPoint Presentation</vt:lpstr>
      <vt:lpstr>CONTENT</vt:lpstr>
      <vt:lpstr>PowerPoint Presentation</vt:lpstr>
      <vt:lpstr>BASIC CONCEPTS USED  </vt:lpstr>
      <vt:lpstr>Tools &amp; Technologies Used </vt:lpstr>
      <vt:lpstr>Project Development Process</vt:lpstr>
      <vt:lpstr>PowerPoint Presentation</vt:lpstr>
      <vt:lpstr>INITIAL DATASET</vt:lpstr>
      <vt:lpstr>Modified Dataset</vt:lpstr>
      <vt:lpstr>PowerPoint Presentation</vt:lpstr>
      <vt:lpstr>PowerPoint Presentation</vt:lpstr>
      <vt:lpstr>RESULTS &amp; OUTCOMES</vt:lpstr>
      <vt:lpstr>INSIGHTS</vt:lpstr>
      <vt:lpstr>Impact of Literacy Rate on Crime Rate in Peru</vt:lpstr>
      <vt:lpstr>INSIGHTS</vt:lpstr>
      <vt:lpstr>Crime Rate Vs Literacy Rate</vt:lpstr>
      <vt:lpstr>PowerPoint Presentation</vt:lpstr>
      <vt:lpstr>INSIGHTS</vt:lpstr>
      <vt:lpstr>HEAT MAP ANALYSIS</vt:lpstr>
      <vt:lpstr>INSIGHTS</vt:lpstr>
      <vt:lpstr>FUTURE OBJECTIVES</vt:lpstr>
      <vt:lpstr>Conclusion</vt:lpstr>
      <vt:lpstr>References &amp; Acknowledgments </vt:lpstr>
      <vt:lpstr>THANK YOU!!!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Regenerative Braking</dc:title>
  <dc:creator>Mobilebase</dc:creator>
  <cp:lastModifiedBy>satya samal</cp:lastModifiedBy>
  <cp:revision>287</cp:revision>
  <dcterms:created xsi:type="dcterms:W3CDTF">2009-11-19T19:07:02Z</dcterms:created>
  <dcterms:modified xsi:type="dcterms:W3CDTF">2025-04-11T15:19:34Z</dcterms:modified>
</cp:coreProperties>
</file>